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15"/>
  </p:notesMasterIdLst>
  <p:handoutMasterIdLst>
    <p:handoutMasterId r:id="rId16"/>
  </p:handoutMasterIdLst>
  <p:sldIdLst>
    <p:sldId id="513" r:id="rId3"/>
    <p:sldId id="501" r:id="rId4"/>
    <p:sldId id="508" r:id="rId5"/>
    <p:sldId id="498" r:id="rId6"/>
    <p:sldId id="542" r:id="rId7"/>
    <p:sldId id="536" r:id="rId8"/>
    <p:sldId id="537" r:id="rId9"/>
    <p:sldId id="539" r:id="rId10"/>
    <p:sldId id="540" r:id="rId11"/>
    <p:sldId id="543" r:id="rId12"/>
    <p:sldId id="546" r:id="rId13"/>
    <p:sldId id="544" r:id="rId14"/>
  </p:sldIdLst>
  <p:sldSz cx="9144000" cy="6858000" type="screen4x3"/>
  <p:notesSz cx="6669088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>
          <p15:clr>
            <a:srgbClr val="A4A3A4"/>
          </p15:clr>
        </p15:guide>
        <p15:guide id="2" pos="5489">
          <p15:clr>
            <a:srgbClr val="A4A3A4"/>
          </p15:clr>
        </p15:guide>
        <p15:guide id="3" pos="5602">
          <p15:clr>
            <a:srgbClr val="A4A3A4"/>
          </p15:clr>
        </p15:guide>
        <p15:guide id="4" pos="158">
          <p15:clr>
            <a:srgbClr val="A4A3A4"/>
          </p15:clr>
        </p15:guide>
        <p15:guide id="5" pos="2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3399"/>
    <a:srgbClr val="183962"/>
    <a:srgbClr val="000000"/>
    <a:srgbClr val="E9DC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0" autoAdjust="0"/>
    <p:restoredTop sz="94629" autoAdjust="0"/>
  </p:normalViewPr>
  <p:slideViewPr>
    <p:cSldViewPr>
      <p:cViewPr varScale="1">
        <p:scale>
          <a:sx n="88" d="100"/>
          <a:sy n="88" d="100"/>
        </p:scale>
        <p:origin x="1452" y="78"/>
      </p:cViewPr>
      <p:guideLst>
        <p:guide orient="horz" pos="709"/>
        <p:guide pos="5489"/>
        <p:guide pos="5602"/>
        <p:guide pos="158"/>
        <p:guide pos="295"/>
      </p:guideLst>
    </p:cSldViewPr>
  </p:slideViewPr>
  <p:outlineViewPr>
    <p:cViewPr>
      <p:scale>
        <a:sx n="33" d="100"/>
        <a:sy n="33" d="100"/>
      </p:scale>
      <p:origin x="0" y="45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890542" cy="49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4" tIns="45487" rIns="90974" bIns="45487" numCol="1" anchor="t" anchorCtr="0" compatLnSpc="1">
            <a:prstTxWarp prst="textNoShape">
              <a:avLst/>
            </a:prstTxWarp>
          </a:bodyPr>
          <a:lstStyle>
            <a:lvl1pPr defTabSz="9096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546" y="1"/>
            <a:ext cx="2889032" cy="49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4" tIns="45487" rIns="90974" bIns="45487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/>
            </a:lvl1pPr>
          </a:lstStyle>
          <a:p>
            <a:pPr>
              <a:defRPr/>
            </a:pPr>
            <a:fld id="{E354F6F3-9B27-488C-810B-D5AFD650E5EA}" type="datetimeFigureOut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432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968"/>
            <a:ext cx="2890542" cy="49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4" tIns="45487" rIns="90974" bIns="45487" numCol="1" anchor="b" anchorCtr="0" compatLnSpc="1">
            <a:prstTxWarp prst="textNoShape">
              <a:avLst/>
            </a:prstTxWarp>
          </a:bodyPr>
          <a:lstStyle>
            <a:lvl1pPr defTabSz="9096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2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546" y="9429968"/>
            <a:ext cx="2889032" cy="49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4" tIns="45487" rIns="90974" bIns="45487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/>
            </a:lvl1pPr>
          </a:lstStyle>
          <a:p>
            <a:pPr>
              <a:defRPr/>
            </a:pPr>
            <a:fld id="{7CF6B3DD-D928-40C5-914B-C6348C246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27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 bwMode="auto">
          <a:xfrm>
            <a:off x="2" y="2"/>
            <a:ext cx="2890542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 bwMode="auto">
          <a:xfrm>
            <a:off x="3777037" y="2"/>
            <a:ext cx="2890542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C223DC8-0CA4-47A7-A4D3-E38C60AB452E}" type="datetimeFigureOut">
              <a:rPr lang="sv-SE"/>
              <a:pPr>
                <a:defRPr/>
              </a:pPr>
              <a:t>2017-05-15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89" tIns="45944" rIns="91889" bIns="45944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 bwMode="auto">
          <a:xfrm>
            <a:off x="666004" y="4714139"/>
            <a:ext cx="5337082" cy="446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 bwMode="auto">
          <a:xfrm>
            <a:off x="2" y="9428274"/>
            <a:ext cx="2890542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20" rIns="91439" bIns="45720" numCol="1" anchor="b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 bwMode="auto">
          <a:xfrm>
            <a:off x="3777037" y="9428274"/>
            <a:ext cx="2890542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20" rIns="91439" bIns="45720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3508C8F-AF95-4E61-A8B4-3D2B3C38934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1080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508C8F-AF95-4E61-A8B4-3D2B3C389340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2555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 txBox="1">
            <a:spLocks noGrp="1" noChangeArrowheads="1"/>
          </p:cNvSpPr>
          <p:nvPr/>
        </p:nvSpPr>
        <p:spPr bwMode="auto">
          <a:xfrm>
            <a:off x="3777037" y="9428274"/>
            <a:ext cx="2890542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58" tIns="45729" rIns="91458" bIns="45729" anchor="b"/>
          <a:lstStyle/>
          <a:p>
            <a:pPr algn="r"/>
            <a:fld id="{AC4456E6-7C20-42FF-90FB-94AD78824C56}" type="slidenum">
              <a:rPr lang="sv-SE" sz="1200">
                <a:ea typeface="ＭＳ Ｐゴシック" charset="-128"/>
              </a:rPr>
              <a:pPr algn="r"/>
              <a:t>2</a:t>
            </a:fld>
            <a:endParaRPr lang="sv-SE" sz="1200">
              <a:ea typeface="ＭＳ Ｐゴシック" charset="-128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58" tIns="45729" rIns="91458" bIns="45729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3482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777037" y="9428274"/>
            <a:ext cx="2890542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58" tIns="45729" rIns="91458" bIns="45729" anchor="b"/>
          <a:lstStyle/>
          <a:p>
            <a:pPr algn="r"/>
            <a:fld id="{6E7BF7D4-E234-4D95-8F49-C5692EF1594D}" type="slidenum">
              <a:rPr lang="sv-SE" sz="1200">
                <a:ea typeface="ＭＳ Ｐゴシック" charset="-128"/>
              </a:rPr>
              <a:pPr algn="r"/>
              <a:t>3</a:t>
            </a:fld>
            <a:endParaRPr lang="sv-SE" sz="1200">
              <a:ea typeface="ＭＳ Ｐゴシック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58" tIns="45729" rIns="91458" bIns="45729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5529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508C8F-AF95-4E61-A8B4-3D2B3C389340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6553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508C8F-AF95-4E61-A8B4-3D2B3C389340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7071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508C8F-AF95-4E61-A8B4-3D2B3C389340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2749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508C8F-AF95-4E61-A8B4-3D2B3C389340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2394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Sponser – Romsås shorts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Attendo</a:t>
            </a:r>
            <a:r>
              <a:rPr lang="nb-NO" baseline="0" dirty="0" smtClean="0"/>
              <a:t> ryggen</a:t>
            </a:r>
            <a:endParaRPr lang="sv-SE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508C8F-AF95-4E61-A8B4-3D2B3C389340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9876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508C8F-AF95-4E61-A8B4-3D2B3C389340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4160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E9DC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7" descr="3_pensionarer_utan_bakgrund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54250" y="1046163"/>
            <a:ext cx="472757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objekt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632200" y="149225"/>
            <a:ext cx="18478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31640" y="5415359"/>
            <a:ext cx="6408712" cy="677937"/>
          </a:xfrm>
        </p:spPr>
        <p:txBody>
          <a:bodyPr/>
          <a:lstStyle>
            <a:lvl1pPr algn="ctr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31640" y="6115744"/>
            <a:ext cx="6408000" cy="625624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F6F4B-4B84-4E3B-928C-AA58AF3C2AFD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15.05.2017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7B0C-9B18-48FD-A242-762CA3207A44}" type="slidenum">
              <a:rPr lang="nb-NO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4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F6F4B-4B84-4E3B-928C-AA58AF3C2AFD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15.05.2017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7B0C-9B18-48FD-A242-762CA3207A44}" type="slidenum">
              <a:rPr lang="nb-NO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80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F6F4B-4B84-4E3B-928C-AA58AF3C2AFD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15.05.2017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7B0C-9B18-48FD-A242-762CA3207A44}" type="slidenum">
              <a:rPr lang="nb-NO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381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F6F4B-4B84-4E3B-928C-AA58AF3C2AFD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15.05.2017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7B0C-9B18-48FD-A242-762CA3207A44}" type="slidenum">
              <a:rPr lang="nb-NO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01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F6F4B-4B84-4E3B-928C-AA58AF3C2AFD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15.05.2017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7B0C-9B18-48FD-A242-762CA3207A44}" type="slidenum">
              <a:rPr lang="nb-NO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42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F6F4B-4B84-4E3B-928C-AA58AF3C2AFD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15.05.2017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7B0C-9B18-48FD-A242-762CA3207A44}" type="slidenum">
              <a:rPr lang="nb-NO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971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F6F4B-4B84-4E3B-928C-AA58AF3C2AFD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15.05.2017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7B0C-9B18-48FD-A242-762CA3207A44}" type="slidenum">
              <a:rPr lang="nb-NO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72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F6F4B-4B84-4E3B-928C-AA58AF3C2AFD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15.05.2017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7B0C-9B18-48FD-A242-762CA3207A44}" type="slidenum">
              <a:rPr lang="nb-NO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16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sv-SE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0"/>
          </p:nvPr>
        </p:nvSpPr>
        <p:spPr>
          <a:xfrm>
            <a:off x="431801" y="1558800"/>
            <a:ext cx="8281988" cy="4824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 - [Infoga - Sidhuvud/sidfot]</a:t>
            </a:r>
            <a:endParaRPr lang="sv-SE" dirty="0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6ED4F-A83A-4C50-8AE7-2A7693E310D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32000" y="1558800"/>
            <a:ext cx="4082973" cy="4826120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4000" y="1558800"/>
            <a:ext cx="4083427" cy="4826120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 - [Infoga - Sidhuvud/sidfot]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32946-9C56-4EE8-B69B-7298F379729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32000" y="1558800"/>
            <a:ext cx="40824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32000" y="2205460"/>
            <a:ext cx="4082400" cy="4175868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4008" y="1558800"/>
            <a:ext cx="40824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4008" y="2205460"/>
            <a:ext cx="4082400" cy="4175868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 - [Infoga - Sidhuvud/sidfot]</a:t>
            </a:r>
            <a:endParaRPr lang="sv-SE" dirty="0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669DA-F25C-4C7D-A198-968C0BF990B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 - [Infoga - Sidhuvud/sidfot]</a:t>
            </a:r>
            <a:endParaRPr lang="sv-SE" dirty="0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92DB7-9ADF-4754-8635-FB3641AD72C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Plats för Sidfot - [Infoga - Sidhuvud/sidfot]</a:t>
            </a:r>
            <a:endParaRPr lang="sv-SE" dirty="0"/>
          </a:p>
        </p:txBody>
      </p:sp>
      <p:sp>
        <p:nvSpPr>
          <p:cNvPr id="3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C998B-3144-46CF-97A7-A8A07452D7A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F6F4B-4B84-4E3B-928C-AA58AF3C2AFD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15.05.2017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7B0C-9B18-48FD-A242-762CA3207A44}" type="slidenum">
              <a:rPr lang="nb-NO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3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F6F4B-4B84-4E3B-928C-AA58AF3C2AFD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15.05.2017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7B0C-9B18-48FD-A242-762CA3207A44}" type="slidenum">
              <a:rPr lang="nb-NO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2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F6F4B-4B84-4E3B-928C-AA58AF3C2AFD}" type="datetimeFigureOut">
              <a:rPr lang="nb-NO">
                <a:solidFill>
                  <a:prstClr val="black">
                    <a:tint val="75000"/>
                  </a:prstClr>
                </a:solidFill>
              </a:rPr>
              <a:pPr/>
              <a:t>15.05.2017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7B0C-9B18-48FD-A242-762CA3207A44}" type="slidenum">
              <a:rPr lang="nb-NO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250825" y="620713"/>
            <a:ext cx="86423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31800" y="1557338"/>
            <a:ext cx="828198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-9525" y="6669088"/>
            <a:ext cx="5256213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/>
              <a:t>Plats för Sidfot - [Infoga - Sidhuvud/sidfot]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053263" y="6669088"/>
            <a:ext cx="2133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67DC62B-FE27-4AA4-818A-F7731C11BE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E9DCB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1031" name="Bildobjekt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32200" y="149225"/>
            <a:ext cx="18478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3" r:id="rId3"/>
    <p:sldLayoutId id="2147483652" r:id="rId4"/>
    <p:sldLayoutId id="2147483651" r:id="rId5"/>
    <p:sldLayoutId id="2147483650" r:id="rId6"/>
  </p:sldLayoutIdLst>
  <p:hf hdr="0" ftr="0" dt="0"/>
  <p:txStyles>
    <p:titleStyle>
      <a:lvl1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185738" indent="-185738" algn="l" rtl="0" eaLnBrk="0" fontAlgn="base" hangingPunct="0">
        <a:spcBef>
          <a:spcPts val="338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24765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85738" algn="l" rtl="0" eaLnBrk="0" fontAlgn="base" hangingPunct="0">
        <a:spcBef>
          <a:spcPts val="338"/>
        </a:spcBef>
        <a:spcAft>
          <a:spcPct val="0"/>
        </a:spcAft>
        <a:buFont typeface="Calibri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52488" indent="-195263" algn="l" rtl="0" eaLnBrk="0" fontAlgn="base" hangingPunct="0">
        <a:spcBef>
          <a:spcPts val="338"/>
        </a:spcBef>
        <a:spcAft>
          <a:spcPct val="0"/>
        </a:spcAft>
        <a:buFont typeface="Calibri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57275" indent="-195263" algn="l" rtl="0" eaLnBrk="0" fontAlgn="base" hangingPunct="0">
        <a:spcBef>
          <a:spcPts val="338"/>
        </a:spcBef>
        <a:spcAft>
          <a:spcPct val="0"/>
        </a:spcAft>
        <a:buFont typeface="Calibri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EFF6F4B-4B84-4E3B-928C-AA58AF3C2AFD}" type="datetimeFigureOut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15.05.2017</a:t>
            </a:fld>
            <a:endParaRPr lang="nb-NO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b-NO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F687B0C-9B18-48FD-A242-762CA3207A44}" type="slidenum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b-NO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153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27584" y="5877272"/>
            <a:ext cx="7632848" cy="747514"/>
          </a:xfrm>
        </p:spPr>
        <p:txBody>
          <a:bodyPr>
            <a:normAutofit/>
          </a:bodyPr>
          <a:lstStyle/>
          <a:p>
            <a:r>
              <a:rPr lang="nb-NO" sz="3200" b="1" dirty="0" smtClean="0"/>
              <a:t>NHO 16.5.17</a:t>
            </a:r>
            <a:endParaRPr lang="nb-NO" sz="3200" b="1" dirty="0"/>
          </a:p>
        </p:txBody>
      </p:sp>
      <p:pic>
        <p:nvPicPr>
          <p:cNvPr id="1026" name="Picture 2" descr="I:\7090AnbudNorge\Anbud Norge\Romsås Sykehjem 2015\Attendo_A4_3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129" y="0"/>
            <a:ext cx="6052339" cy="599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b-NO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7" name="Bild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5096"/>
            <a:ext cx="2736304" cy="37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704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nb-NO" sz="1600" b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		</a:t>
            </a:r>
            <a:endParaRPr lang="en-US" altLang="nb-NO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69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FC998B-3144-46CF-97A7-A8A07452D7A3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  <p:pic>
        <p:nvPicPr>
          <p:cNvPr id="5122" name="Bilde 20" descr="C:\Users\annsk\AppData\Local\Microsoft\Windows\Temporary Internet Files\Content.Word\imag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6362"/>
            <a:ext cx="3393703" cy="2170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Bilde 21" descr="C:\Users\annsk\AppData\Local\Microsoft\Windows\Temporary Internet Files\Content.Word\image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452" y="592770"/>
            <a:ext cx="3849131" cy="2174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IMG_507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58" y="4204432"/>
            <a:ext cx="2581750" cy="255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IMG_507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737" y="4673480"/>
            <a:ext cx="4226542" cy="197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983" y="2420888"/>
            <a:ext cx="2776944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316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FC998B-3144-46CF-97A7-A8A07452D7A3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  <p:pic>
        <p:nvPicPr>
          <p:cNvPr id="3074" name="Picture 2" descr="IMG_35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0" y="836712"/>
            <a:ext cx="3744416" cy="2213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thumb_IMG_3607_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859437"/>
            <a:ext cx="2880319" cy="3383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15883"/>
            <a:ext cx="3186726" cy="2627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070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           Hva gjør vi nå som vi ikke gjorde før?</a:t>
            </a:r>
            <a:endParaRPr lang="sv-SE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 smtClean="0"/>
              <a:t>Sponser damelaget til Sveiva innebandy og er på hjemmekampene</a:t>
            </a:r>
          </a:p>
          <a:p>
            <a:r>
              <a:rPr lang="nb-NO" dirty="0" smtClean="0"/>
              <a:t>Flere ulike generasjonsmøter</a:t>
            </a:r>
            <a:endParaRPr lang="sv-SE" dirty="0"/>
          </a:p>
          <a:p>
            <a:r>
              <a:rPr lang="nb-NO" dirty="0" smtClean="0"/>
              <a:t>Tatt i bruk bassenget på senteret</a:t>
            </a:r>
          </a:p>
          <a:p>
            <a:r>
              <a:rPr lang="nb-NO" dirty="0" smtClean="0"/>
              <a:t>Ukentlig besøkshund</a:t>
            </a:r>
          </a:p>
          <a:p>
            <a:r>
              <a:rPr lang="nb-NO" dirty="0" err="1" smtClean="0"/>
              <a:t>Motitech</a:t>
            </a:r>
            <a:r>
              <a:rPr lang="nb-NO" dirty="0" smtClean="0"/>
              <a:t> sykkel</a:t>
            </a:r>
          </a:p>
          <a:p>
            <a:r>
              <a:rPr lang="nb-NO" dirty="0" smtClean="0"/>
              <a:t>Handler på Kiwi med beboere</a:t>
            </a:r>
          </a:p>
          <a:p>
            <a:r>
              <a:rPr lang="nb-NO" dirty="0" smtClean="0"/>
              <a:t>Samarbeider tettere med nærmiljøet</a:t>
            </a:r>
          </a:p>
          <a:p>
            <a:r>
              <a:rPr lang="nb-NO" dirty="0" smtClean="0"/>
              <a:t>Samarbeid med </a:t>
            </a:r>
            <a:r>
              <a:rPr lang="nb-NO" dirty="0" err="1" smtClean="0"/>
              <a:t>Nordtvet</a:t>
            </a:r>
            <a:r>
              <a:rPr lang="nb-NO" dirty="0" smtClean="0"/>
              <a:t> gård</a:t>
            </a:r>
          </a:p>
          <a:p>
            <a:r>
              <a:rPr lang="nb-NO" dirty="0" smtClean="0"/>
              <a:t>Fått egen katt</a:t>
            </a:r>
          </a:p>
          <a:p>
            <a:endParaRPr lang="nb-NO" dirty="0"/>
          </a:p>
          <a:p>
            <a:endParaRPr lang="nb-NO" dirty="0" smtClean="0"/>
          </a:p>
          <a:p>
            <a:r>
              <a:rPr lang="nb-NO" dirty="0" err="1" smtClean="0"/>
              <a:t>Dyrkeskap</a:t>
            </a:r>
            <a:r>
              <a:rPr lang="nb-NO" dirty="0" smtClean="0"/>
              <a:t> </a:t>
            </a:r>
          </a:p>
          <a:p>
            <a:r>
              <a:rPr lang="nb-NO" dirty="0" smtClean="0"/>
              <a:t>Biblioteket</a:t>
            </a:r>
          </a:p>
          <a:p>
            <a:r>
              <a:rPr lang="nb-NO" dirty="0" smtClean="0"/>
              <a:t>Fiskedammen 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sv-SE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6ED4F-A83A-4C50-8AE7-2A7693E310D5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768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620713"/>
            <a:ext cx="8281987" cy="792162"/>
          </a:xfrm>
        </p:spPr>
        <p:txBody>
          <a:bodyPr lIns="0" tIns="0" rIns="0" bIns="0"/>
          <a:lstStyle/>
          <a:p>
            <a:pPr eaLnBrk="1" hangingPunct="1"/>
            <a:r>
              <a:rPr lang="nb-NO" dirty="0" smtClean="0">
                <a:latin typeface="Century Schoolbook" pitchFamily="18" charset="0"/>
              </a:rPr>
              <a:t>Litt om </a:t>
            </a:r>
            <a:r>
              <a:rPr lang="nb-NO" dirty="0" err="1" smtClean="0">
                <a:latin typeface="Century Schoolbook" pitchFamily="18" charset="0"/>
              </a:rPr>
              <a:t>Attendo</a:t>
            </a:r>
            <a:r>
              <a:rPr lang="sv-SE" dirty="0" smtClean="0">
                <a:latin typeface="Century Schoolbook" pitchFamily="18" charset="0"/>
              </a:rPr>
              <a:t>: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412776"/>
            <a:ext cx="7813675" cy="4968974"/>
          </a:xfrm>
        </p:spPr>
        <p:txBody>
          <a:bodyPr lIns="0" tIns="0" rIns="0" bIns="0"/>
          <a:lstStyle/>
          <a:p>
            <a:pPr eaLnBrk="1" hangingPunct="1"/>
            <a:r>
              <a:rPr lang="nb-NO" dirty="0" smtClean="0">
                <a:latin typeface="Century Schoolbook" pitchFamily="18" charset="0"/>
              </a:rPr>
              <a:t>Et av Nordens ledende omsorgsforetak, grunnlagt i1985</a:t>
            </a:r>
          </a:p>
          <a:p>
            <a:pPr eaLnBrk="1" hangingPunct="1">
              <a:buFontTx/>
              <a:buChar char="•"/>
            </a:pPr>
            <a:r>
              <a:rPr lang="nb-NO" dirty="0" smtClean="0">
                <a:latin typeface="Century Schoolbook" pitchFamily="18" charset="0"/>
              </a:rPr>
              <a:t>25 000 brukere</a:t>
            </a:r>
          </a:p>
          <a:p>
            <a:pPr eaLnBrk="1" hangingPunct="1">
              <a:buFontTx/>
              <a:buChar char="•"/>
            </a:pPr>
            <a:r>
              <a:rPr lang="nb-NO" dirty="0" smtClean="0">
                <a:latin typeface="Century Schoolbook" pitchFamily="18" charset="0"/>
              </a:rPr>
              <a:t>Over 20 000 medarbeidere</a:t>
            </a:r>
          </a:p>
          <a:p>
            <a:pPr eaLnBrk="1" hangingPunct="1">
              <a:buFontTx/>
              <a:buChar char="•"/>
            </a:pPr>
            <a:r>
              <a:rPr lang="nb-NO" dirty="0" smtClean="0">
                <a:latin typeface="Century Schoolbook" pitchFamily="18" charset="0"/>
              </a:rPr>
              <a:t>Over 500 enheter i 200 kommuner </a:t>
            </a:r>
          </a:p>
          <a:p>
            <a:pPr eaLnBrk="1" hangingPunct="1">
              <a:buFontTx/>
              <a:buChar char="•"/>
            </a:pPr>
            <a:r>
              <a:rPr lang="nb-NO" dirty="0">
                <a:latin typeface="Century Schoolbook" pitchFamily="18" charset="0"/>
              </a:rPr>
              <a:t>B</a:t>
            </a:r>
            <a:r>
              <a:rPr lang="nb-NO" dirty="0" smtClean="0">
                <a:latin typeface="Century Schoolbook" pitchFamily="18" charset="0"/>
              </a:rPr>
              <a:t>ørsnotert i 2015, (20 større aksjeeiere,  medarbeidere og 13 000 småsparere)</a:t>
            </a:r>
          </a:p>
          <a:p>
            <a:pPr eaLnBrk="1" hangingPunct="1">
              <a:buFontTx/>
              <a:buChar char="•"/>
            </a:pPr>
            <a:r>
              <a:rPr lang="nb-NO" dirty="0" smtClean="0">
                <a:latin typeface="Century Schoolbook" pitchFamily="18" charset="0"/>
              </a:rPr>
              <a:t>Omsetning ca10 milliarder</a:t>
            </a:r>
          </a:p>
          <a:p>
            <a:pPr eaLnBrk="1" hangingPunct="1">
              <a:buFontTx/>
              <a:buChar char="•"/>
            </a:pPr>
            <a:r>
              <a:rPr lang="nb-NO" dirty="0" smtClean="0">
                <a:latin typeface="Century Schoolbook" pitchFamily="18" charset="0"/>
              </a:rPr>
              <a:t>40 av 50 toppledere er kvinner</a:t>
            </a:r>
          </a:p>
          <a:p>
            <a:pPr eaLnBrk="1" hangingPunct="1">
              <a:buFontTx/>
              <a:buChar char="•"/>
            </a:pPr>
            <a:endParaRPr lang="nb-NO" dirty="0">
              <a:solidFill>
                <a:srgbClr val="142864"/>
              </a:solidFill>
              <a:latin typeface="Century Schoolbook" pitchFamily="18" charset="0"/>
            </a:endParaRPr>
          </a:p>
          <a:p>
            <a:pPr eaLnBrk="1" hangingPunct="1">
              <a:buFontTx/>
              <a:buChar char="•"/>
            </a:pPr>
            <a:endParaRPr lang="nb-NO" dirty="0" smtClean="0">
              <a:solidFill>
                <a:srgbClr val="142864"/>
              </a:solidFill>
              <a:latin typeface="Century Schoolbook" pitchFamily="18" charset="0"/>
            </a:endParaRPr>
          </a:p>
          <a:p>
            <a:pPr marL="0" indent="0" eaLnBrk="1" hangingPunct="1">
              <a:buNone/>
            </a:pPr>
            <a:endParaRPr lang="sv-SE" dirty="0" smtClean="0">
              <a:solidFill>
                <a:srgbClr val="142864"/>
              </a:solidFill>
              <a:latin typeface="Century Schoolbook" pitchFamily="18" charset="0"/>
            </a:endParaRPr>
          </a:p>
        </p:txBody>
      </p:sp>
      <p:pic>
        <p:nvPicPr>
          <p:cNvPr id="6146" name="Bilde 2" descr="I:\7310Dagligleder\Presentasjoner\NHO 16.5.17\IMG_01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49080"/>
            <a:ext cx="4548332" cy="2527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620713"/>
            <a:ext cx="8353425" cy="792162"/>
          </a:xfrm>
        </p:spPr>
        <p:txBody>
          <a:bodyPr lIns="0" tIns="0" rIns="0" bIns="0"/>
          <a:lstStyle/>
          <a:p>
            <a:pPr eaLnBrk="1" hangingPunct="1"/>
            <a:r>
              <a:rPr lang="sv-SE" b="1" u="sng" dirty="0" smtClean="0">
                <a:solidFill>
                  <a:srgbClr val="142864"/>
                </a:solidFill>
                <a:latin typeface="Century Schoolbook" pitchFamily="18" charset="0"/>
              </a:rPr>
              <a:t/>
            </a:r>
            <a:br>
              <a:rPr lang="sv-SE" b="1" u="sng" dirty="0" smtClean="0">
                <a:solidFill>
                  <a:srgbClr val="142864"/>
                </a:solidFill>
                <a:latin typeface="Century Schoolbook" pitchFamily="18" charset="0"/>
              </a:rPr>
            </a:br>
            <a:r>
              <a:rPr lang="sv-SE" dirty="0" smtClean="0">
                <a:latin typeface="Century Schoolbook" pitchFamily="18" charset="0"/>
              </a:rPr>
              <a:t>Attendo i Norge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1800" y="1556792"/>
            <a:ext cx="8281988" cy="4824958"/>
          </a:xfrm>
        </p:spPr>
        <p:txBody>
          <a:bodyPr lIns="0" tIns="0" rIns="0" bIns="0"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nb-NO" dirty="0" smtClean="0">
                <a:latin typeface="Century Schoolbook" pitchFamily="18" charset="0"/>
              </a:rPr>
              <a:t>Romsås sykehjem;		93 </a:t>
            </a:r>
            <a:r>
              <a:rPr lang="nb-NO" dirty="0" err="1" smtClean="0">
                <a:latin typeface="Century Schoolbook" pitchFamily="18" charset="0"/>
              </a:rPr>
              <a:t>heldøgnsplasser</a:t>
            </a:r>
            <a:endParaRPr lang="nb-NO" dirty="0" smtClean="0">
              <a:latin typeface="Century Schoolbook" pitchFamily="18" charset="0"/>
            </a:endParaRPr>
          </a:p>
          <a:p>
            <a:pPr eaLnBrk="1" hangingPunct="1">
              <a:buFontTx/>
              <a:buChar char="•"/>
            </a:pPr>
            <a:r>
              <a:rPr lang="nb-NO" dirty="0" smtClean="0">
                <a:latin typeface="Century Schoolbook" pitchFamily="18" charset="0"/>
              </a:rPr>
              <a:t>Paulus sykehjem;		92 heldøgnsplasser </a:t>
            </a:r>
          </a:p>
          <a:p>
            <a:pPr eaLnBrk="1" hangingPunct="1">
              <a:buFontTx/>
              <a:buChar char="•"/>
            </a:pPr>
            <a:r>
              <a:rPr lang="nb-NO" dirty="0">
                <a:latin typeface="Century Schoolbook" pitchFamily="18" charset="0"/>
              </a:rPr>
              <a:t>Rødtvet sykehjem;		66 </a:t>
            </a:r>
            <a:r>
              <a:rPr lang="nb-NO" dirty="0" err="1">
                <a:latin typeface="Century Schoolbook" pitchFamily="18" charset="0"/>
              </a:rPr>
              <a:t>heldøgnsplasser</a:t>
            </a:r>
            <a:r>
              <a:rPr lang="nb-NO" dirty="0">
                <a:latin typeface="Century Schoolbook" pitchFamily="18" charset="0"/>
              </a:rPr>
              <a:t> og 20 dagplasser</a:t>
            </a:r>
            <a:r>
              <a:rPr lang="nb-NO" dirty="0" smtClean="0">
                <a:latin typeface="Century Schoolbook" pitchFamily="18" charset="0"/>
              </a:rPr>
              <a:t>,</a:t>
            </a:r>
          </a:p>
          <a:p>
            <a:pPr eaLnBrk="1" hangingPunct="1">
              <a:buFontTx/>
              <a:buChar char="•"/>
            </a:pPr>
            <a:r>
              <a:rPr lang="nb-NO" dirty="0" smtClean="0">
                <a:latin typeface="Century Schoolbook" pitchFamily="18" charset="0"/>
              </a:rPr>
              <a:t>Kleppestø sykehjem;		19 heldøgnsplasser</a:t>
            </a:r>
          </a:p>
          <a:p>
            <a:pPr eaLnBrk="1" hangingPunct="1">
              <a:buFontTx/>
              <a:buChar char="•"/>
            </a:pPr>
            <a:r>
              <a:rPr lang="nb-NO" dirty="0" smtClean="0">
                <a:latin typeface="Century Schoolbook" pitchFamily="18" charset="0"/>
              </a:rPr>
              <a:t>Ravnanger sykehjem;		20 </a:t>
            </a:r>
            <a:r>
              <a:rPr lang="nb-NO" dirty="0" err="1" smtClean="0">
                <a:latin typeface="Century Schoolbook" pitchFamily="18" charset="0"/>
              </a:rPr>
              <a:t>heldøgnsplasser</a:t>
            </a:r>
            <a:endParaRPr lang="nb-NO" dirty="0" smtClean="0">
              <a:latin typeface="Century Schoolbook" pitchFamily="18" charset="0"/>
            </a:endParaRPr>
          </a:p>
          <a:p>
            <a:pPr eaLnBrk="1" hangingPunct="1">
              <a:buFontTx/>
              <a:buChar char="•"/>
            </a:pPr>
            <a:r>
              <a:rPr lang="nb-NO" dirty="0" smtClean="0">
                <a:latin typeface="Century Schoolbook" pitchFamily="18" charset="0"/>
              </a:rPr>
              <a:t>Maribu AS;	 to sykehjem med hhv. 44 og 38 heldøgnsplasser</a:t>
            </a:r>
          </a:p>
          <a:p>
            <a:pPr eaLnBrk="1" hangingPunct="1">
              <a:buFontTx/>
              <a:buChar char="•"/>
            </a:pPr>
            <a:r>
              <a:rPr lang="nb-NO" dirty="0" err="1" smtClean="0">
                <a:latin typeface="Century Schoolbook" pitchFamily="18" charset="0"/>
              </a:rPr>
              <a:t>Attendo</a:t>
            </a:r>
            <a:r>
              <a:rPr lang="nb-NO" dirty="0" smtClean="0">
                <a:latin typeface="Century Schoolbook" pitchFamily="18" charset="0"/>
              </a:rPr>
              <a:t> Hjemmetjeneste, hjemmesykepleie og praktisk bistand i 9 bydeler i Oslo, </a:t>
            </a:r>
          </a:p>
          <a:p>
            <a:pPr eaLnBrk="1" hangingPunct="1">
              <a:buFontTx/>
              <a:buNone/>
            </a:pPr>
            <a:endParaRPr lang="nb-NO" dirty="0" smtClean="0">
              <a:solidFill>
                <a:srgbClr val="142864"/>
              </a:solidFill>
              <a:latin typeface="Century Schoolbook" pitchFamily="18" charset="0"/>
            </a:endParaRPr>
          </a:p>
          <a:p>
            <a:pPr eaLnBrk="1" hangingPunct="1">
              <a:buFontTx/>
              <a:buNone/>
            </a:pPr>
            <a:endParaRPr lang="nb-NO" dirty="0" smtClean="0">
              <a:solidFill>
                <a:srgbClr val="142864"/>
              </a:solidFill>
              <a:latin typeface="Century Schoolbook" pitchFamily="18" charset="0"/>
            </a:endParaRPr>
          </a:p>
        </p:txBody>
      </p:sp>
      <p:pic>
        <p:nvPicPr>
          <p:cNvPr id="4" name="Bilde 3" descr="C:\Users\annsk\AppData\Local\Microsoft\Windows\Temporary Internet Files\Content.Word\utsikt fac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99057"/>
            <a:ext cx="5616624" cy="2026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bilde  målsetting og pla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48346"/>
            <a:ext cx="4103146" cy="410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1" name="Rubrik 1"/>
          <p:cNvSpPr>
            <a:spLocks noGrp="1"/>
          </p:cNvSpPr>
          <p:nvPr>
            <p:ph type="title" idx="4294967295"/>
          </p:nvPr>
        </p:nvSpPr>
        <p:spPr>
          <a:xfrm>
            <a:off x="251520" y="692696"/>
            <a:ext cx="8642350" cy="1073869"/>
          </a:xfrm>
        </p:spPr>
        <p:txBody>
          <a:bodyPr/>
          <a:lstStyle/>
          <a:p>
            <a:pPr algn="ctr" eaLnBrk="1" hangingPunct="1"/>
            <a:r>
              <a:rPr lang="nb-NO" sz="2400" b="1" dirty="0">
                <a:solidFill>
                  <a:srgbClr val="002060"/>
                </a:solidFill>
                <a:latin typeface="CenturySchoolbook"/>
              </a:rPr>
              <a:t>Vår visjon</a:t>
            </a:r>
            <a:r>
              <a:rPr lang="nb-NO" sz="2000" dirty="0">
                <a:solidFill>
                  <a:srgbClr val="002060"/>
                </a:solidFill>
                <a:latin typeface="Century Schoolbook" pitchFamily="18" charset="0"/>
              </a:rPr>
              <a:t>:</a:t>
            </a:r>
            <a:br>
              <a:rPr lang="nb-NO" sz="2000" dirty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nb-NO" sz="2400" b="1" dirty="0">
                <a:solidFill>
                  <a:srgbClr val="002060"/>
                </a:solidFill>
                <a:latin typeface="CenturySchoolbook-Bold"/>
              </a:rPr>
              <a:t>Å styrke individet</a:t>
            </a:r>
            <a:r>
              <a:rPr lang="nb-NO" sz="2400" dirty="0" smtClean="0">
                <a:solidFill>
                  <a:srgbClr val="183962"/>
                </a:solidFill>
                <a:latin typeface="Century Schoolbook" pitchFamily="18" charset="0"/>
              </a:rPr>
              <a:t/>
            </a:r>
            <a:br>
              <a:rPr lang="nb-NO" sz="2400" dirty="0" smtClean="0">
                <a:solidFill>
                  <a:srgbClr val="183962"/>
                </a:solidFill>
                <a:latin typeface="Century Schoolbook" pitchFamily="18" charset="0"/>
              </a:rPr>
            </a:br>
            <a:r>
              <a:rPr lang="nb-NO" sz="2400" dirty="0" smtClean="0">
                <a:solidFill>
                  <a:srgbClr val="183962"/>
                </a:solidFill>
                <a:latin typeface="Century Schoolbook" pitchFamily="18" charset="0"/>
              </a:rPr>
              <a:t>Verdiene er våre ”ledestjerner”</a:t>
            </a:r>
            <a:br>
              <a:rPr lang="nb-NO" sz="2400" dirty="0" smtClean="0">
                <a:solidFill>
                  <a:srgbClr val="183962"/>
                </a:solidFill>
                <a:latin typeface="Century Schoolbook" pitchFamily="18" charset="0"/>
              </a:rPr>
            </a:br>
            <a:endParaRPr lang="en-US" sz="1600" dirty="0" smtClean="0">
              <a:solidFill>
                <a:srgbClr val="183962"/>
              </a:solidFill>
              <a:latin typeface="Century Schoolbook" pitchFamily="18" charset="0"/>
            </a:endParaRPr>
          </a:p>
        </p:txBody>
      </p:sp>
      <p:sp>
        <p:nvSpPr>
          <p:cNvPr id="15362" name="Platshållare för text 2"/>
          <p:cNvSpPr>
            <a:spLocks noGrp="1"/>
          </p:cNvSpPr>
          <p:nvPr>
            <p:ph type="body" sz="quarter" idx="4294967295"/>
          </p:nvPr>
        </p:nvSpPr>
        <p:spPr>
          <a:xfrm>
            <a:off x="411064" y="1362744"/>
            <a:ext cx="8281988" cy="4824413"/>
          </a:xfrm>
        </p:spPr>
        <p:txBody>
          <a:bodyPr/>
          <a:lstStyle/>
          <a:p>
            <a:pPr>
              <a:buNone/>
            </a:pPr>
            <a:r>
              <a:rPr lang="nb-NO" dirty="0" smtClean="0">
                <a:solidFill>
                  <a:srgbClr val="183962"/>
                </a:solidFill>
                <a:latin typeface="Century Schoolbook" pitchFamily="18" charset="0"/>
              </a:rPr>
              <a:t>         </a:t>
            </a:r>
            <a:endParaRPr lang="en-US" dirty="0" smtClean="0">
              <a:solidFill>
                <a:srgbClr val="183962"/>
              </a:solidFill>
              <a:latin typeface="Century Schoolbook" pitchFamily="18" charset="0"/>
            </a:endParaRPr>
          </a:p>
        </p:txBody>
      </p:sp>
      <p:sp>
        <p:nvSpPr>
          <p:cNvPr id="4" name="Platshållare för bildnummer 3"/>
          <p:cNvSpPr txBox="1">
            <a:spLocks noGrp="1"/>
          </p:cNvSpPr>
          <p:nvPr/>
        </p:nvSpPr>
        <p:spPr>
          <a:xfrm>
            <a:off x="7053263" y="6669088"/>
            <a:ext cx="2133600" cy="21590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4BE0075-F51E-4C46-B2C1-ABDAD8D31129}" type="slidenum">
              <a:rPr lang="sv-SE" sz="1000">
                <a:solidFill>
                  <a:srgbClr val="000000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sv-SE" sz="10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278813" cy="480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 descr="kompete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520" y="1766565"/>
            <a:ext cx="56197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engagema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519" y="3277939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hjälpsamhe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520" y="4732337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latin typeface="Century Schoolbook" panose="02040604050505020304" pitchFamily="18" charset="0"/>
              </a:rPr>
              <a:t>                     </a:t>
            </a:r>
            <a:r>
              <a:rPr lang="nb-NO" dirty="0" smtClean="0">
                <a:latin typeface="Century Schoolbook" panose="02040604050505020304" pitchFamily="18" charset="0"/>
              </a:rPr>
              <a:t>Anbudsprosessen</a:t>
            </a:r>
            <a:endParaRPr lang="sv-SE" dirty="0">
              <a:latin typeface="Century Schoolbook" panose="02040604050505020304" pitchFamily="18" charset="0"/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 smtClean="0"/>
              <a:t>Utarbeides kvalitetsparametere når det utlyses konkurranse</a:t>
            </a:r>
          </a:p>
          <a:p>
            <a:r>
              <a:rPr lang="nb-NO" dirty="0" smtClean="0"/>
              <a:t>Kvalitetsparametere er inndelt i flere underelementer</a:t>
            </a:r>
          </a:p>
          <a:p>
            <a:r>
              <a:rPr lang="nb-NO" dirty="0" smtClean="0"/>
              <a:t>Leverandører leverer tilbud </a:t>
            </a:r>
            <a:r>
              <a:rPr lang="nb-NO" dirty="0" err="1" smtClean="0"/>
              <a:t>inkl</a:t>
            </a:r>
            <a:r>
              <a:rPr lang="nb-NO" dirty="0" smtClean="0"/>
              <a:t> dokumentasjon for hvert element</a:t>
            </a:r>
          </a:p>
          <a:p>
            <a:r>
              <a:rPr lang="nb-NO" dirty="0"/>
              <a:t>Tilbud vurderes opp mot </a:t>
            </a:r>
            <a:r>
              <a:rPr lang="nb-NO" dirty="0" smtClean="0"/>
              <a:t>parameterne og har en vekting hvor kvalitet vektes 70 % og pris 30 %</a:t>
            </a:r>
          </a:p>
          <a:p>
            <a:r>
              <a:rPr lang="nb-NO" dirty="0" err="1" smtClean="0"/>
              <a:t>Attendo</a:t>
            </a:r>
            <a:r>
              <a:rPr lang="nb-NO" dirty="0" smtClean="0"/>
              <a:t> hadde maksimal score på kvalitet og pris og overtok driften av Romsås sykehjem på oppdrag fra Oslo kommune 1.9.2015</a:t>
            </a:r>
          </a:p>
          <a:p>
            <a:r>
              <a:rPr lang="nb-NO" dirty="0" smtClean="0"/>
              <a:t>Kontrakten er detaljert på innhold i tjenesten, kvalitet og inkluderer også bemanningen og riktig kompetanse</a:t>
            </a:r>
          </a:p>
          <a:p>
            <a:r>
              <a:rPr lang="nb-NO" dirty="0">
                <a:latin typeface="CenturySchoolbook"/>
              </a:rPr>
              <a:t>Kommunen driver </a:t>
            </a:r>
            <a:r>
              <a:rPr lang="nb-NO" dirty="0" err="1">
                <a:latin typeface="CenturySchoolbook"/>
              </a:rPr>
              <a:t>kontraktsledelse</a:t>
            </a:r>
            <a:r>
              <a:rPr lang="nb-NO" dirty="0">
                <a:latin typeface="CenturySchoolbook"/>
              </a:rPr>
              <a:t> </a:t>
            </a:r>
          </a:p>
          <a:p>
            <a:pPr marL="0" indent="0">
              <a:buNone/>
            </a:pPr>
            <a:endParaRPr lang="nb-NO" dirty="0" smtClean="0">
              <a:solidFill>
                <a:srgbClr val="FF0000"/>
              </a:solidFill>
            </a:endParaRPr>
          </a:p>
          <a:p>
            <a:endParaRPr lang="nb-NO" dirty="0" smtClean="0"/>
          </a:p>
          <a:p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endParaRPr lang="sv-SE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6ED4F-A83A-4C50-8AE7-2A7693E310D5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830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           ROMSÅS SYKEHJEM ATTENDO</a:t>
            </a:r>
            <a:endParaRPr lang="sv-SE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431801" y="1196752"/>
            <a:ext cx="8281988" cy="5186048"/>
          </a:xfrm>
        </p:spPr>
        <p:txBody>
          <a:bodyPr/>
          <a:lstStyle/>
          <a:p>
            <a:r>
              <a:rPr lang="nb-NO" dirty="0">
                <a:latin typeface="CenturySchoolbook"/>
              </a:rPr>
              <a:t>Beliggenhet på Romsås senter. Åpnet i </a:t>
            </a:r>
            <a:r>
              <a:rPr lang="nb-NO" dirty="0" smtClean="0">
                <a:latin typeface="CenturySchoolbook"/>
              </a:rPr>
              <a:t>1975  </a:t>
            </a:r>
          </a:p>
          <a:p>
            <a:r>
              <a:rPr lang="nb-NO" dirty="0">
                <a:latin typeface="CenturySchoolbook"/>
              </a:rPr>
              <a:t>93 </a:t>
            </a:r>
            <a:r>
              <a:rPr lang="nb-NO" dirty="0" smtClean="0">
                <a:latin typeface="CenturySchoolbook"/>
              </a:rPr>
              <a:t>langtidsplasser</a:t>
            </a:r>
          </a:p>
          <a:p>
            <a:endParaRPr lang="nb-NO" dirty="0">
              <a:latin typeface="CenturySchoolbook"/>
            </a:endParaRPr>
          </a:p>
          <a:p>
            <a:r>
              <a:rPr lang="nb-NO" dirty="0" smtClean="0">
                <a:latin typeface="CenturySchoolbook"/>
              </a:rPr>
              <a:t>Økt bemanning</a:t>
            </a:r>
          </a:p>
          <a:p>
            <a:r>
              <a:rPr lang="nb-NO" dirty="0" smtClean="0">
                <a:latin typeface="CenturySchoolbook"/>
              </a:rPr>
              <a:t>Kontrakten er «styrende» </a:t>
            </a:r>
          </a:p>
          <a:p>
            <a:r>
              <a:rPr lang="nb-NO" dirty="0" smtClean="0">
                <a:latin typeface="CenturySchoolbook"/>
              </a:rPr>
              <a:t>Kvaliteten må ligge i bunn</a:t>
            </a:r>
          </a:p>
          <a:p>
            <a:endParaRPr lang="nb-NO" dirty="0">
              <a:latin typeface="CenturySchoolbook"/>
            </a:endParaRPr>
          </a:p>
          <a:p>
            <a:r>
              <a:rPr lang="nb-NO" dirty="0" smtClean="0">
                <a:latin typeface="CenturySchoolbook"/>
              </a:rPr>
              <a:t>Årets enhet i </a:t>
            </a:r>
            <a:r>
              <a:rPr lang="nb-NO" dirty="0" err="1" smtClean="0">
                <a:latin typeface="CenturySchoolbook"/>
              </a:rPr>
              <a:t>Attendo</a:t>
            </a:r>
            <a:r>
              <a:rPr lang="nb-NO" dirty="0" smtClean="0">
                <a:latin typeface="CenturySchoolbook"/>
              </a:rPr>
              <a:t> Norge 2016</a:t>
            </a:r>
          </a:p>
          <a:p>
            <a:endParaRPr lang="nb-NO" dirty="0">
              <a:latin typeface="CenturySchoolbook"/>
            </a:endParaRPr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349" y="2844130"/>
            <a:ext cx="2952327" cy="1719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6ED4F-A83A-4C50-8AE7-2A7693E310D5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9"/>
          <a:stretch/>
        </p:blipFill>
        <p:spPr bwMode="auto">
          <a:xfrm>
            <a:off x="6300192" y="1052736"/>
            <a:ext cx="2376264" cy="1648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Bilde 11" descr="C:\Users\annsk\AppData\Local\Microsoft\Windows\Temporary Internet Files\Content.Word\IMG_51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69160"/>
            <a:ext cx="2376264" cy="1516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Bilde 6" descr="C:\Users\annsk\AppData\Local\Microsoft\Windows\Temporary Internet Files\Content.Word\IMG_517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92" y="4688656"/>
            <a:ext cx="2232247" cy="1701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37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                              «</a:t>
            </a:r>
            <a:r>
              <a:rPr lang="nb-NO" dirty="0" err="1" smtClean="0"/>
              <a:t>Mind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gap»</a:t>
            </a:r>
            <a:endParaRPr lang="sv-SE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431801" y="1124744"/>
            <a:ext cx="8281988" cy="5258056"/>
          </a:xfrm>
        </p:spPr>
        <p:txBody>
          <a:bodyPr/>
          <a:lstStyle/>
          <a:p>
            <a:r>
              <a:rPr lang="nb-NO" dirty="0" smtClean="0"/>
              <a:t>Krav i anbudet at det skulle åpnes kantine, </a:t>
            </a:r>
            <a:r>
              <a:rPr lang="nb-NO" dirty="0" err="1" smtClean="0"/>
              <a:t>Attendo</a:t>
            </a:r>
            <a:r>
              <a:rPr lang="nb-NO" dirty="0" smtClean="0"/>
              <a:t> la inn etablering av nærmiljøkafe i tilbudet</a:t>
            </a:r>
          </a:p>
          <a:p>
            <a:r>
              <a:rPr lang="nb-NO" dirty="0" smtClean="0"/>
              <a:t>Vil være et åpent sykehjem hvor nærmiljøet trekkes inn </a:t>
            </a:r>
          </a:p>
          <a:p>
            <a:r>
              <a:rPr lang="nb-NO" dirty="0" smtClean="0"/>
              <a:t>Møtested for beboere, pårørende, ansatte og nærmiljøet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sv-SE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6ED4F-A83A-4C50-8AE7-2A7693E310D5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  <p:pic>
        <p:nvPicPr>
          <p:cNvPr id="6" name="Bilde 5" descr="C:\Users\annsk\AppData\Local\Microsoft\Windows\Temporary Internet Files\Content.Word\Resized_20170430_202314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08294"/>
            <a:ext cx="3456424" cy="2023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Bilde 3" descr="I:\7310Dagligleder\Presentasjoner\NHO 16.5.17\IMG_51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53136"/>
            <a:ext cx="2690001" cy="1990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e 7" descr="C:\Users\annsk\AppData\Local\Microsoft\Windows\Temporary Internet Files\Content.Word\FullSizeR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2883671"/>
            <a:ext cx="3816464" cy="1385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Bilde 8" descr="C:\Users\annsk\AppData\Local\Microsoft\Windows\Temporary Internet Files\Content.Word\IMG_511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51342"/>
            <a:ext cx="3312408" cy="185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72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FC998B-3144-46CF-97A7-A8A07452D7A3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  <p:pic>
        <p:nvPicPr>
          <p:cNvPr id="7" name="Bilde 6" descr="I:\7310Dagligleder\Presentasjoner\NHO 16.5.17\handle\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25043"/>
            <a:ext cx="3108960" cy="2331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e 4" descr="C:\Users\annsk\AppData\Local\Microsoft\Windows\Temporary Internet Files\Content.Word\FullSizeR (2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2520280" cy="2527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Bilde 1" descr="C:\Users\annsk\AppData\Local\Microsoft\Windows\Temporary Internet Files\Content.Word\IMG_01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1052736"/>
            <a:ext cx="2952327" cy="2224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Bilde 12" descr="C:\Users\annsk\AppData\Local\Microsoft\Windows\Temporary Internet Files\Content.Word\IMG_47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157" y="710422"/>
            <a:ext cx="3086003" cy="2293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IMG_00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2016224" cy="3252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IMG_00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17032"/>
            <a:ext cx="2160240" cy="2319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83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FC998B-3144-46CF-97A7-A8A07452D7A3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  <p:pic>
        <p:nvPicPr>
          <p:cNvPr id="3" name="Bilde 2" descr="I:\7310Dagligleder\Presentasjoner\IMG_516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384416" cy="2304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Bilde 3" descr="I:\7310Dagligleder\Presentasjoner\NHO 16.5.17\dyrkeskap\IMG_47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867" y="657865"/>
            <a:ext cx="3830171" cy="2432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e 4" descr="C:\Users\annsk\AppData\Local\Microsoft\Windows\Temporary Internet Files\Content.Word\IMG_508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324040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Bilde 13" descr="C:\Users\annsk\AppData\Local\Microsoft\Windows\Temporary Internet Files\Content.Word\IMG_50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090" y="3356992"/>
            <a:ext cx="2887172" cy="3146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Bilde 16" descr="C:\Users\annsk\AppData\Local\Microsoft\Windows\Temporary Internet Files\Content.Word\IMG_47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138488"/>
            <a:ext cx="2057628" cy="3501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2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tendo_grundmall 2012-01-2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tten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Attendo_grundmall 2012-01-25</Template>
  <TotalTime>4898</TotalTime>
  <Words>286</Words>
  <Application>Microsoft Office PowerPoint</Application>
  <PresentationFormat>Skjermfremvisning (4:3)</PresentationFormat>
  <Paragraphs>90</Paragraphs>
  <Slides>12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12</vt:i4>
      </vt:variant>
    </vt:vector>
  </HeadingPairs>
  <TitlesOfParts>
    <vt:vector size="21" baseType="lpstr">
      <vt:lpstr>ＭＳ Ｐゴシック</vt:lpstr>
      <vt:lpstr>Arial</vt:lpstr>
      <vt:lpstr>Calibri</vt:lpstr>
      <vt:lpstr>Century Schoolbook</vt:lpstr>
      <vt:lpstr>CenturySchoolbook</vt:lpstr>
      <vt:lpstr>CenturySchoolbook-Bold</vt:lpstr>
      <vt:lpstr>Times New Roman</vt:lpstr>
      <vt:lpstr>Attendo_grundmall 2012-01-25</vt:lpstr>
      <vt:lpstr>Office-tema</vt:lpstr>
      <vt:lpstr>NHO 16.5.17</vt:lpstr>
      <vt:lpstr>Litt om Attendo:</vt:lpstr>
      <vt:lpstr> Attendo i Norge</vt:lpstr>
      <vt:lpstr>Vår visjon: Å styrke individet Verdiene er våre ”ledestjerner” </vt:lpstr>
      <vt:lpstr>                     Anbudsprosessen</vt:lpstr>
      <vt:lpstr>           ROMSÅS SYKEHJEM ATTENDO</vt:lpstr>
      <vt:lpstr>                              «Mind the gap»</vt:lpstr>
      <vt:lpstr>PowerPoint-presentasjon</vt:lpstr>
      <vt:lpstr>PowerPoint-presentasjon</vt:lpstr>
      <vt:lpstr>PowerPoint-presentasjon</vt:lpstr>
      <vt:lpstr>PowerPoint-presentasjon</vt:lpstr>
      <vt:lpstr>           Hva gjør vi nå som vi ikke gjorde før?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ulren</dc:creator>
  <cp:lastModifiedBy>Gry Tollefsen</cp:lastModifiedBy>
  <cp:revision>372</cp:revision>
  <cp:lastPrinted>2017-05-15T07:48:44Z</cp:lastPrinted>
  <dcterms:created xsi:type="dcterms:W3CDTF">2012-01-27T07:42:06Z</dcterms:created>
  <dcterms:modified xsi:type="dcterms:W3CDTF">2017-05-15T13:34:56Z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0x010100CE93D88DC451C24DBF3EDAA01A79EB32</vt:lpwstr>
  </property>
</Properties>
</file>