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59" r:id="rId5"/>
    <p:sldId id="265" r:id="rId6"/>
    <p:sldId id="266" r:id="rId7"/>
    <p:sldId id="260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575756"/>
    <a:srgbClr val="363639"/>
    <a:srgbClr val="C0001C"/>
    <a:srgbClr val="C10C20"/>
    <a:srgbClr val="DB0812"/>
    <a:srgbClr val="BF0C20"/>
    <a:srgbClr val="575757"/>
    <a:srgbClr val="E00616"/>
    <a:srgbClr val="E11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Mørk stil 1 - uthevingsfarg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Mørk stil 1 - uthevingsfarg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ørk stil 2 - uthevingsfarge 1 / uthevingsfar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ørk stil 2 - uthevingsfarge 3 / uthevingsfarg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Mørk stil 2 - uthevingsfarge 5 / uthevingsfarg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stil 2 - uthevingsfarg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1" autoAdjust="0"/>
    <p:restoredTop sz="77149" autoAdjust="0"/>
  </p:normalViewPr>
  <p:slideViewPr>
    <p:cSldViewPr snapToGrid="0" snapToObjects="1">
      <p:cViewPr varScale="1">
        <p:scale>
          <a:sx n="71" d="100"/>
          <a:sy n="71" d="100"/>
        </p:scale>
        <p:origin x="187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BA16-5F37-C04A-928D-DF63A024C2A4}" type="datetimeFigureOut">
              <a:rPr lang="nb-NO" smtClean="0"/>
              <a:t>15.05.2017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09A14-C23B-9A40-829D-A79BBEC43A8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1150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7BF4-FA2D-1442-8128-2C989DFF88A4}" type="datetimeFigureOut">
              <a:rPr lang="nb-NO" smtClean="0"/>
              <a:t>15.05.2017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38E2-B466-4D4B-9B8C-DF902AFC14B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7098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38E2-B466-4D4B-9B8C-DF902AFC14B1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41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Offentlig støtte</a:t>
            </a:r>
          </a:p>
          <a:p>
            <a:r>
              <a:rPr lang="nb-NO" dirty="0" smtClean="0"/>
              <a:t>Kommunen kan</a:t>
            </a:r>
            <a:r>
              <a:rPr lang="nb-NO" baseline="0" dirty="0" smtClean="0"/>
              <a:t> gi BV andre oppgaver dersom det ikke går utover lovpålagte oppgaver</a:t>
            </a:r>
            <a:endParaRPr lang="nb-NO" dirty="0" smtClean="0"/>
          </a:p>
          <a:p>
            <a:r>
              <a:rPr lang="nb-NO" dirty="0" smtClean="0"/>
              <a:t>Feks Salgs &amp; markedsavdeling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38E2-B466-4D4B-9B8C-DF902AFC14B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163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Brannmann på nattbordet?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38E2-B466-4D4B-9B8C-DF902AFC14B1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931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Direkte varsling – kan forstås som at det går til en 100 sentral og ikke at det er en salgs/markedsavdeling som håndterer</a:t>
            </a:r>
          </a:p>
          <a:p>
            <a:r>
              <a:rPr lang="nb-NO" dirty="0" smtClean="0"/>
              <a:t>Ofte håndtert ved at de har blålys og sirene også</a:t>
            </a:r>
            <a:r>
              <a:rPr lang="nb-NO" baseline="0" dirty="0" smtClean="0"/>
              <a:t> på de bilene som rykker ut på innbrudd</a:t>
            </a:r>
          </a:p>
          <a:p>
            <a:r>
              <a:rPr lang="nb-NO" baseline="0" dirty="0" smtClean="0"/>
              <a:t>Ved brann – mannskapsbil og 4 mann..</a:t>
            </a:r>
          </a:p>
          <a:p>
            <a:r>
              <a:rPr lang="nb-NO" baseline="0" dirty="0" smtClean="0"/>
              <a:t>Ingen gebyr – kan være konkurransevridende da boligalarmselskapene blir ilagt gebyrer</a:t>
            </a:r>
          </a:p>
          <a:p>
            <a:r>
              <a:rPr lang="nb-NO" baseline="0" dirty="0" smtClean="0"/>
              <a:t>Markedsføring på offentlig papir..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38E2-B466-4D4B-9B8C-DF902AFC14B1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542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Totalt antall rykk Brann 2,5 % av kundemasse pr år</a:t>
            </a:r>
          </a:p>
          <a:p>
            <a:r>
              <a:rPr lang="nb-NO" dirty="0" smtClean="0"/>
              <a:t>Et av BV som opererer med dette har en rykkprosent på 18.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38E2-B466-4D4B-9B8C-DF902AFC14B1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319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22% av omsetningen til S24 gikk i 2015 til BV, noe som gav kunder i deres område bedre beredskap fra kommunen enn beboere som var kunder hos feks Verisure/Sector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38E2-B466-4D4B-9B8C-DF902AFC14B1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992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341499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800" y="6141599"/>
            <a:ext cx="7664400" cy="550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46244" y="2729550"/>
            <a:ext cx="2726493" cy="15717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 </a:t>
            </a:r>
            <a:endParaRPr lang="en-GB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730800" y="5580000"/>
            <a:ext cx="7664400" cy="369332"/>
          </a:xfrm>
        </p:spPr>
        <p:txBody>
          <a:bodyPr anchor="b">
            <a:noAutofit/>
          </a:bodyPr>
          <a:lstStyle>
            <a:lvl1pPr marL="0" indent="0" algn="l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30800" y="4564800"/>
            <a:ext cx="7664400" cy="1015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306038" y="2048656"/>
            <a:ext cx="3949200" cy="398028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306038" y="1587889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6"/>
          </p:nvPr>
        </p:nvSpPr>
        <p:spPr>
          <a:xfrm>
            <a:off x="4858276" y="2048656"/>
            <a:ext cx="3949200" cy="398028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7"/>
          </p:nvPr>
        </p:nvSpPr>
        <p:spPr>
          <a:xfrm>
            <a:off x="4858276" y="1587798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2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306038" y="2048656"/>
            <a:ext cx="8499600" cy="176062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306038" y="1587889"/>
            <a:ext cx="84996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6"/>
          </p:nvPr>
        </p:nvSpPr>
        <p:spPr>
          <a:xfrm>
            <a:off x="306038" y="4507764"/>
            <a:ext cx="8499600" cy="176062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Plassholder for tekst 4"/>
          <p:cNvSpPr>
            <a:spLocks noGrp="1"/>
          </p:cNvSpPr>
          <p:nvPr>
            <p:ph type="body" sz="quarter" idx="17"/>
          </p:nvPr>
        </p:nvSpPr>
        <p:spPr>
          <a:xfrm>
            <a:off x="306038" y="4046906"/>
            <a:ext cx="84996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71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1 +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306038" y="2048656"/>
            <a:ext cx="8499600" cy="176062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306038" y="1587889"/>
            <a:ext cx="84996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8"/>
          </p:nvPr>
        </p:nvSpPr>
        <p:spPr>
          <a:xfrm>
            <a:off x="306038" y="4504979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9"/>
          </p:nvPr>
        </p:nvSpPr>
        <p:spPr>
          <a:xfrm>
            <a:off x="306038" y="4044211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20"/>
          </p:nvPr>
        </p:nvSpPr>
        <p:spPr>
          <a:xfrm>
            <a:off x="4858276" y="4504979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4858276" y="4044120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4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+ 1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306038" y="4506372"/>
            <a:ext cx="8499600" cy="176062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306038" y="4044211"/>
            <a:ext cx="84996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8"/>
          </p:nvPr>
        </p:nvSpPr>
        <p:spPr>
          <a:xfrm>
            <a:off x="306038" y="2048656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9"/>
          </p:nvPr>
        </p:nvSpPr>
        <p:spPr>
          <a:xfrm>
            <a:off x="306038" y="1587798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20"/>
          </p:nvPr>
        </p:nvSpPr>
        <p:spPr>
          <a:xfrm>
            <a:off x="4858276" y="2048656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4858276" y="1587798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88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4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8"/>
          </p:nvPr>
        </p:nvSpPr>
        <p:spPr>
          <a:xfrm>
            <a:off x="306038" y="2048656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9"/>
          </p:nvPr>
        </p:nvSpPr>
        <p:spPr>
          <a:xfrm>
            <a:off x="306038" y="1587798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20"/>
          </p:nvPr>
        </p:nvSpPr>
        <p:spPr>
          <a:xfrm>
            <a:off x="4858276" y="2048656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4858276" y="1587798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306038" y="4506372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306038" y="4045514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24"/>
          </p:nvPr>
        </p:nvSpPr>
        <p:spPr>
          <a:xfrm>
            <a:off x="4856832" y="4506372"/>
            <a:ext cx="3949200" cy="176340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3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4856832" y="4045514"/>
            <a:ext cx="3947756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8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8"/>
          </p:nvPr>
        </p:nvSpPr>
        <p:spPr>
          <a:xfrm>
            <a:off x="306038" y="2048656"/>
            <a:ext cx="2736000" cy="176340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9"/>
          </p:nvPr>
        </p:nvSpPr>
        <p:spPr>
          <a:xfrm>
            <a:off x="306038" y="1587798"/>
            <a:ext cx="27360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306038" y="4506372"/>
            <a:ext cx="2736000" cy="176340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306038" y="4045514"/>
            <a:ext cx="27360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4"/>
          </p:nvPr>
        </p:nvSpPr>
        <p:spPr>
          <a:xfrm>
            <a:off x="3197017" y="2048656"/>
            <a:ext cx="2736000" cy="176340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3197017" y="1587798"/>
            <a:ext cx="27360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6"/>
          </p:nvPr>
        </p:nvSpPr>
        <p:spPr>
          <a:xfrm>
            <a:off x="3195573" y="4506372"/>
            <a:ext cx="2736000" cy="176340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3195573" y="4045514"/>
            <a:ext cx="27360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28"/>
          </p:nvPr>
        </p:nvSpPr>
        <p:spPr>
          <a:xfrm>
            <a:off x="6083973" y="2048656"/>
            <a:ext cx="2736000" cy="176340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7" name="Plassholder for tekst 4"/>
          <p:cNvSpPr>
            <a:spLocks noGrp="1"/>
          </p:cNvSpPr>
          <p:nvPr>
            <p:ph type="body" sz="quarter" idx="29"/>
          </p:nvPr>
        </p:nvSpPr>
        <p:spPr>
          <a:xfrm>
            <a:off x="6083973" y="1587798"/>
            <a:ext cx="27360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30"/>
          </p:nvPr>
        </p:nvSpPr>
        <p:spPr>
          <a:xfrm>
            <a:off x="6082529" y="4506372"/>
            <a:ext cx="2736000" cy="176340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31"/>
          </p:nvPr>
        </p:nvSpPr>
        <p:spPr>
          <a:xfrm>
            <a:off x="6082529" y="4045514"/>
            <a:ext cx="2736000" cy="38053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02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-362857" y="-29198"/>
            <a:ext cx="9521455" cy="695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8725" t="33437"/>
          <a:stretch/>
        </p:blipFill>
        <p:spPr>
          <a:xfrm>
            <a:off x="-381000" y="-38100"/>
            <a:ext cx="6522014" cy="6090864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850900" y="908642"/>
            <a:ext cx="1409700" cy="1040559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#</a:t>
            </a:r>
            <a:endParaRPr lang="en-GB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5593" y="261450"/>
            <a:ext cx="1691883" cy="77627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36055" y="2492213"/>
            <a:ext cx="7771421" cy="1040559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036055" y="3532771"/>
            <a:ext cx="7771421" cy="446809"/>
          </a:xfrm>
        </p:spPr>
        <p:txBody>
          <a:bodyPr lIns="90000" tIns="46800" rIns="90000" bIns="4680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362857" y="-29198"/>
            <a:ext cx="9521455" cy="69596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8725" t="33437"/>
          <a:stretch/>
        </p:blipFill>
        <p:spPr>
          <a:xfrm>
            <a:off x="-381000" y="-38100"/>
            <a:ext cx="6522014" cy="6090864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850900" y="908642"/>
            <a:ext cx="1409700" cy="1040559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#</a:t>
            </a:r>
            <a:endParaRPr lang="en-GB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5593" y="261450"/>
            <a:ext cx="1691883" cy="77627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36055" y="2492213"/>
            <a:ext cx="7771421" cy="1040559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036055" y="3532771"/>
            <a:ext cx="7771421" cy="446809"/>
          </a:xfrm>
        </p:spPr>
        <p:txBody>
          <a:bodyPr lIns="90000" tIns="46800" rIns="90000" bIns="4680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0" y="0"/>
            <a:ext cx="9144000" cy="3414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5"/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32681" t="33749"/>
          <a:stretch/>
        </p:blipFill>
        <p:spPr>
          <a:xfrm>
            <a:off x="-19050" y="-9526"/>
            <a:ext cx="6160064" cy="60622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800" y="6141599"/>
            <a:ext cx="7664400" cy="55080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730800" y="5580000"/>
            <a:ext cx="7664400" cy="369332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730800" y="4564800"/>
            <a:ext cx="7664400" cy="1015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3" y="2729548"/>
            <a:ext cx="2728453" cy="1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/>
          <p:nvPr userDrawn="1"/>
        </p:nvSpPr>
        <p:spPr>
          <a:xfrm>
            <a:off x="0" y="0"/>
            <a:ext cx="9144000" cy="3414993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5"/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32681" t="33749"/>
          <a:stretch/>
        </p:blipFill>
        <p:spPr>
          <a:xfrm>
            <a:off x="-19050" y="-9526"/>
            <a:ext cx="6160064" cy="60622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800" y="6141599"/>
            <a:ext cx="7664400" cy="55080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730800" y="5580000"/>
            <a:ext cx="7664400" cy="36933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30800" y="4564800"/>
            <a:ext cx="7664400" cy="1015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3" y="2729548"/>
            <a:ext cx="2728453" cy="1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ssholder for innhold 8"/>
          <p:cNvSpPr>
            <a:spLocks noGrp="1"/>
          </p:cNvSpPr>
          <p:nvPr>
            <p:ph sz="quarter" idx="13"/>
          </p:nvPr>
        </p:nvSpPr>
        <p:spPr>
          <a:xfrm>
            <a:off x="306038" y="1587600"/>
            <a:ext cx="8497062" cy="4546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8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661168" y="1598311"/>
            <a:ext cx="8149458" cy="438996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/>
            </a:lvl1pPr>
            <a:lvl2pPr marL="799200" indent="-457200">
              <a:buFont typeface="+mj-lt"/>
              <a:buAutoNum type="arabicPeriod"/>
              <a:defRPr sz="2000"/>
            </a:lvl2pPr>
            <a:lvl3pPr marL="1139825" indent="-457200">
              <a:buFont typeface="+mj-lt"/>
              <a:buAutoNum type="arabicPeriod"/>
              <a:defRPr sz="2000"/>
            </a:lvl3pPr>
            <a:lvl4pPr marL="1393825" indent="-457200">
              <a:buFont typeface="+mj-lt"/>
              <a:buAutoNum type="arabicPeriod"/>
              <a:defRPr sz="2000"/>
            </a:lvl4pPr>
            <a:lvl5pPr marL="1749425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82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306038" y="1587600"/>
            <a:ext cx="4197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ssholder for innhold 5"/>
          <p:cNvSpPr>
            <a:spLocks noGrp="1"/>
          </p:cNvSpPr>
          <p:nvPr>
            <p:ph sz="quarter" idx="15"/>
          </p:nvPr>
        </p:nvSpPr>
        <p:spPr>
          <a:xfrm>
            <a:off x="4692676" y="1587600"/>
            <a:ext cx="41148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86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4692676" y="1587600"/>
            <a:ext cx="41148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306001" y="1587600"/>
            <a:ext cx="4198125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09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5"/>
          </p:nvPr>
        </p:nvSpPr>
        <p:spPr>
          <a:xfrm>
            <a:off x="305803" y="1587600"/>
            <a:ext cx="8496000" cy="3416199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305802" y="5206813"/>
            <a:ext cx="8496000" cy="927124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9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bilde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53725" y="6442942"/>
            <a:ext cx="8254830" cy="2795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3"/>
          <p:cNvSpPr>
            <a:spLocks noGrp="1"/>
          </p:cNvSpPr>
          <p:nvPr>
            <p:ph type="sldNum" sz="quarter" idx="11"/>
          </p:nvPr>
        </p:nvSpPr>
        <p:spPr>
          <a:xfrm>
            <a:off x="6765146" y="6245674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>
          <a:xfrm>
            <a:off x="306038" y="1587888"/>
            <a:ext cx="8498859" cy="2329058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305803" y="811174"/>
            <a:ext cx="6552197" cy="362425"/>
          </a:xfrm>
          <a:prstGeom prst="rect">
            <a:avLst/>
          </a:prstGeom>
        </p:spPr>
        <p:txBody>
          <a:bodyPr lIns="0" tIns="45720" rIns="91440" bIns="45720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lassholder for innhold 3"/>
          <p:cNvSpPr>
            <a:spLocks noGrp="1"/>
          </p:cNvSpPr>
          <p:nvPr>
            <p:ph sz="quarter" idx="16"/>
          </p:nvPr>
        </p:nvSpPr>
        <p:spPr>
          <a:xfrm>
            <a:off x="306038" y="4051300"/>
            <a:ext cx="8499475" cy="2082800"/>
          </a:xfrm>
        </p:spPr>
        <p:txBody>
          <a:bodyPr/>
          <a:lstStyle>
            <a:lvl1pPr marL="0" indent="0">
              <a:buNone/>
              <a:defRPr/>
            </a:lvl1pPr>
            <a:lvl2pPr marL="342000" indent="0">
              <a:buNone/>
              <a:defRPr/>
            </a:lvl2pPr>
            <a:lvl3pPr marL="682625" indent="0">
              <a:buNone/>
              <a:defRPr/>
            </a:lvl3pPr>
            <a:lvl4pPr marL="936625" indent="0">
              <a:buNone/>
              <a:defRPr/>
            </a:lvl4pPr>
            <a:lvl5pPr marL="12922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0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43" t="-2547" r="-2442" b="51274"/>
          <a:stretch/>
        </p:blipFill>
        <p:spPr>
          <a:xfrm>
            <a:off x="-19051" y="3341687"/>
            <a:ext cx="3531791" cy="35163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038" y="1587600"/>
            <a:ext cx="849706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725" y="6442942"/>
            <a:ext cx="8254830" cy="2795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15593" y="261450"/>
            <a:ext cx="1691883" cy="776277"/>
          </a:xfrm>
          <a:prstGeom prst="rect">
            <a:avLst/>
          </a:prstGeom>
        </p:spPr>
      </p:pic>
      <p:cxnSp>
        <p:nvCxnSpPr>
          <p:cNvPr id="10" name="Straight Connector 21"/>
          <p:cNvCxnSpPr/>
          <p:nvPr/>
        </p:nvCxnSpPr>
        <p:spPr>
          <a:xfrm>
            <a:off x="0" y="6450079"/>
            <a:ext cx="8542421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5146" y="62456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63639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lassholder for tittel 16"/>
          <p:cNvSpPr>
            <a:spLocks noGrp="1"/>
          </p:cNvSpPr>
          <p:nvPr>
            <p:ph type="title"/>
          </p:nvPr>
        </p:nvSpPr>
        <p:spPr>
          <a:xfrm>
            <a:off x="306000" y="126000"/>
            <a:ext cx="6552000" cy="633600"/>
          </a:xfrm>
          <a:prstGeom prst="rect">
            <a:avLst/>
          </a:prstGeom>
        </p:spPr>
        <p:txBody>
          <a:bodyPr vert="horz" lIns="0" tIns="93600" rIns="0" bIns="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1" r:id="rId2"/>
    <p:sldLayoutId id="2147493472" r:id="rId3"/>
    <p:sldLayoutId id="2147493473" r:id="rId4"/>
    <p:sldLayoutId id="2147493484" r:id="rId5"/>
    <p:sldLayoutId id="2147493475" r:id="rId6"/>
    <p:sldLayoutId id="2147493477" r:id="rId7"/>
    <p:sldLayoutId id="2147493476" r:id="rId8"/>
    <p:sldLayoutId id="2147493467" r:id="rId9"/>
    <p:sldLayoutId id="2147493478" r:id="rId10"/>
    <p:sldLayoutId id="2147493479" r:id="rId11"/>
    <p:sldLayoutId id="2147493480" r:id="rId12"/>
    <p:sldLayoutId id="2147493481" r:id="rId13"/>
    <p:sldLayoutId id="2147493482" r:id="rId14"/>
    <p:sldLayoutId id="2147493483" r:id="rId15"/>
    <p:sldLayoutId id="2147493458" r:id="rId16"/>
    <p:sldLayoutId id="2147493474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4000" indent="-342000" algn="l" defTabSz="457200" rtl="0" eaLnBrk="1" latinLnBrk="0" hangingPunct="1">
        <a:spcBef>
          <a:spcPts val="0"/>
        </a:spcBef>
        <a:buClr>
          <a:schemeClr val="accent1"/>
        </a:buClr>
        <a:buSzPct val="76000"/>
        <a:buFont typeface="Courier New" panose="02070309020205020404" pitchFamily="49" charset="0"/>
        <a:buChar char="o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98525" indent="-215900" algn="l" defTabSz="457200" rtl="0" eaLnBrk="1" latinLnBrk="0" hangingPunct="1">
        <a:spcBef>
          <a:spcPts val="0"/>
        </a:spcBef>
        <a:buClr>
          <a:schemeClr val="tx1"/>
        </a:buClr>
        <a:buSzPct val="78000"/>
        <a:buFont typeface="Arial" panose="020B0604020202020204" pitchFamily="34" charset="0"/>
        <a:buChar char="•"/>
        <a:defRPr sz="1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65225" indent="-228600" algn="l" defTabSz="457200" rtl="0" eaLnBrk="1" latinLnBrk="0" hangingPunct="1">
        <a:spcBef>
          <a:spcPts val="0"/>
        </a:spcBef>
        <a:buClr>
          <a:schemeClr val="tx1"/>
        </a:buClr>
        <a:buSzPct val="78000"/>
        <a:buFont typeface="Arial" panose="020B0604020202020204" pitchFamily="34" charset="0"/>
        <a:buChar char="•"/>
        <a:defRPr sz="1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20825" indent="-228600" algn="l" defTabSz="457200" rtl="0" eaLnBrk="1" latinLnBrk="0" hangingPunct="1">
        <a:spcBef>
          <a:spcPts val="0"/>
        </a:spcBef>
        <a:buClr>
          <a:schemeClr val="tx1"/>
        </a:buClr>
        <a:buSzPct val="78000"/>
        <a:buFont typeface="Arial" panose="020B0604020202020204" pitchFamily="34" charset="0"/>
        <a:buChar char="•"/>
        <a:defRPr sz="1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730800" y="4564800"/>
            <a:ext cx="7664400" cy="10152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Brannvesenet som bruker </a:t>
            </a:r>
            <a:r>
              <a:rPr lang="en-GB" sz="3200" dirty="0" err="1" smtClean="0">
                <a:solidFill>
                  <a:schemeClr val="tx1"/>
                </a:solidFill>
              </a:rPr>
              <a:t>offentlig</a:t>
            </a:r>
            <a:r>
              <a:rPr lang="en-GB" sz="3200" dirty="0" smtClean="0">
                <a:solidFill>
                  <a:schemeClr val="tx1"/>
                </a:solidFill>
              </a:rPr>
              <a:t> utstyr for å selge alarmtjenester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0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Abonnementsordninger </a:t>
            </a:r>
          </a:p>
          <a:p>
            <a:pPr marL="0" indent="0">
              <a:buNone/>
            </a:pPr>
            <a:r>
              <a:rPr lang="nb-NO" dirty="0" smtClean="0"/>
              <a:t>Ekstra fordeler for kunder i dette området som vil betale mer for beredskap?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17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Innledning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4400" dirty="0" smtClean="0"/>
              <a:t>Regelverk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4400" dirty="0" smtClean="0"/>
              <a:t>Oppfattet praksis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4400" dirty="0" smtClean="0"/>
              <a:t>Konsekvenser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4400" dirty="0" smtClean="0"/>
              <a:t>«Hybrider»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24836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Regelverk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EØS avtalens artikkel 61</a:t>
            </a:r>
          </a:p>
          <a:p>
            <a:pPr marL="0" indent="0">
              <a:buNone/>
            </a:pPr>
            <a:r>
              <a:rPr lang="nb-NO" dirty="0" smtClean="0"/>
              <a:t>Brann &amp; Eksplosjonslovens § 11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Regnskapsmessig adskilt</a:t>
            </a:r>
          </a:p>
          <a:p>
            <a:pPr marL="0" indent="0">
              <a:buNone/>
            </a:pPr>
            <a:r>
              <a:rPr lang="nb-NO" dirty="0" smtClean="0"/>
              <a:t>Egen juridisk enhet (datterselskap)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78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Oppfattet praksis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3266" y="1130403"/>
            <a:ext cx="8496300" cy="2579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7" y="4028865"/>
            <a:ext cx="70199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96959" y="1693484"/>
            <a:ext cx="4115157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765762" y="1587500"/>
            <a:ext cx="3577552" cy="45466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659117" y="2328421"/>
            <a:ext cx="5571241" cy="251695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Direkte varsling til brannvesenet.</a:t>
            </a:r>
          </a:p>
          <a:p>
            <a:r>
              <a:rPr lang="nb-NO" dirty="0"/>
              <a:t>Utrykning med brannbil – også ved innbruddsalarmer</a:t>
            </a:r>
          </a:p>
          <a:p>
            <a:r>
              <a:rPr lang="nb-NO" dirty="0"/>
              <a:t>Ingen gebyr ved unødig utrykning</a:t>
            </a:r>
            <a:r>
              <a:rPr lang="nb-NO" dirty="0" smtClean="0"/>
              <a:t>.</a:t>
            </a:r>
          </a:p>
          <a:p>
            <a:r>
              <a:rPr lang="nb-NO" dirty="0" smtClean="0"/>
              <a:t>Markedsføring</a:t>
            </a:r>
          </a:p>
          <a:p>
            <a:r>
              <a:rPr lang="nb-NO" dirty="0" smtClean="0"/>
              <a:t>«Fordel» for beboere i kommunen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61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Volum/konsekvenser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 smtClean="0"/>
              <a:t>Mottar ca 10.000 brannalarmer totalt i Norge pr mnd.</a:t>
            </a:r>
          </a:p>
          <a:p>
            <a:r>
              <a:rPr lang="nb-NO" dirty="0" smtClean="0"/>
              <a:t>Kun 3,5 % ender i en utrykning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Asker &amp; Bærum april 2017 : 700 brannalarmer – 25 rykk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Er det fornuftig bruk av offentlige midler å rykke direkte og «ukritisk» ut på alle brannalarmer?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lvl="1"/>
            <a:r>
              <a:rPr lang="nb-NO" dirty="0" smtClean="0"/>
              <a:t>Beredskap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Er det miljøvennlig og hensiktsmessig i forhold til trafikksikkerhet å rykke ut «ukritisk» på alle brannalarmer?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Lov om vaktvirksomhet?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Vekterkurs?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7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«Hybridløsninger»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86" y="1225173"/>
            <a:ext cx="5950277" cy="52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3725" y="1595441"/>
            <a:ext cx="8496300" cy="32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 Norway">
  <a:themeElements>
    <a:clrScheme name="Egendefinert 28">
      <a:dk1>
        <a:srgbClr val="222222"/>
      </a:dk1>
      <a:lt1>
        <a:sysClr val="window" lastClr="FFFFFF"/>
      </a:lt1>
      <a:dk2>
        <a:srgbClr val="6B6B6B"/>
      </a:dk2>
      <a:lt2>
        <a:srgbClr val="DEDEE0"/>
      </a:lt2>
      <a:accent1>
        <a:srgbClr val="DB0812"/>
      </a:accent1>
      <a:accent2>
        <a:srgbClr val="3CA07A"/>
      </a:accent2>
      <a:accent3>
        <a:srgbClr val="66A8D8"/>
      </a:accent3>
      <a:accent4>
        <a:srgbClr val="F6A608"/>
      </a:accent4>
      <a:accent5>
        <a:srgbClr val="68C2DA"/>
      </a:accent5>
      <a:accent6>
        <a:srgbClr val="6685F1"/>
      </a:accent6>
      <a:hlink>
        <a:srgbClr val="D62524"/>
      </a:hlink>
      <a:folHlink>
        <a:srgbClr val="981A1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ctor_Alarm_PPT_norsk.potx" id="{5FF1A645-2B90-47A0-B4F1-9ED349A484EA}" vid="{C9D12543-EC95-4F2F-AEB4-40D0CB6539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 Norway</Template>
  <TotalTime>0</TotalTime>
  <Words>311</Words>
  <Application>Microsoft Office PowerPoint</Application>
  <PresentationFormat>Skjermfremvisning (4:3)</PresentationFormat>
  <Paragraphs>64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SA Norway</vt:lpstr>
      <vt:lpstr>Brannvesenet som bruker offentlig utstyr for å selge alarmtjenester</vt:lpstr>
      <vt:lpstr>Innledning</vt:lpstr>
      <vt:lpstr>Regelverk</vt:lpstr>
      <vt:lpstr>Oppfattet praksis</vt:lpstr>
      <vt:lpstr>PowerPoint-presentasjon</vt:lpstr>
      <vt:lpstr>PowerPoint-presentasjon</vt:lpstr>
      <vt:lpstr>Volum/konsekvenser</vt:lpstr>
      <vt:lpstr>«Hybridløsninger»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2015-06-15T07:47:43Z</dcterms:created>
  <dcterms:modified xsi:type="dcterms:W3CDTF">2017-05-15T10:28:40Z</dcterms:modified>
</cp:coreProperties>
</file>