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7" r:id="rId3"/>
    <p:sldId id="263" r:id="rId4"/>
    <p:sldId id="278" r:id="rId5"/>
    <p:sldId id="277" r:id="rId6"/>
    <p:sldId id="275" r:id="rId7"/>
  </p:sldIdLst>
  <p:sldSz cx="12192000" cy="6858000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2424" autoAdjust="0"/>
  </p:normalViewPr>
  <p:slideViewPr>
    <p:cSldViewPr snapToGrid="0">
      <p:cViewPr varScale="1">
        <p:scale>
          <a:sx n="93" d="100"/>
          <a:sy n="9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8853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8853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850" cy="49885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7" y="9443663"/>
            <a:ext cx="2951850" cy="49885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8853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8853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4834"/>
            <a:ext cx="5449570" cy="3914864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850" cy="49885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7" y="9443663"/>
            <a:ext cx="2951850" cy="49885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23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68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75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409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en-US" sz="12200" b="0" i="0" dirty="0"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0730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en-US" sz="12200" b="0" i="0" dirty="0">
                <a:latin typeface="Century Gothic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 3"/>
          <p:cNvSpPr>
            <a:spLocks noGrp="1"/>
          </p:cNvSpPr>
          <p:nvPr>
            <p:ph type="ctrTitle"/>
          </p:nvPr>
        </p:nvSpPr>
        <p:spPr>
          <a:xfrm>
            <a:off x="566670" y="1447801"/>
            <a:ext cx="11050073" cy="3240110"/>
          </a:xfrm>
        </p:spPr>
        <p:txBody>
          <a:bodyPr/>
          <a:lstStyle/>
          <a:p>
            <a:r>
              <a:rPr lang="nb-NO" sz="5400" noProof="1" smtClean="0"/>
              <a:t>Helse og velferd, barnevern.</a:t>
            </a:r>
            <a:br>
              <a:rPr lang="nb-NO" sz="5400" noProof="1" smtClean="0"/>
            </a:br>
            <a:r>
              <a:rPr lang="nb-NO" sz="5400" noProof="1" smtClean="0"/>
              <a:t>«Å ekskludere private er en faglig katastrofe.»</a:t>
            </a:r>
            <a:endParaRPr lang="nb-NO" sz="54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4534"/>
          </a:xfrm>
        </p:spPr>
        <p:txBody>
          <a:bodyPr/>
          <a:lstStyle/>
          <a:p>
            <a:r>
              <a:rPr lang="nb-NO" noProof="1"/>
              <a:t>Presentasjon</a:t>
            </a:r>
          </a:p>
        </p:txBody>
      </p:sp>
      <p:sp>
        <p:nvSpPr>
          <p:cNvPr id="3" name="Rektangel 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noProof="1"/>
              <a:t>Morten Nybakk</a:t>
            </a:r>
          </a:p>
          <a:p>
            <a:r>
              <a:rPr lang="nb-NO" noProof="1"/>
              <a:t>Leder for Arbeidsutvalget for Barn og Ungdom i NHO</a:t>
            </a:r>
          </a:p>
          <a:p>
            <a:r>
              <a:rPr lang="nb-NO" noProof="1"/>
              <a:t>Marked og Utviklings Direktør, Aberia Healthcare</a:t>
            </a:r>
          </a:p>
          <a:p>
            <a:r>
              <a:rPr lang="nb-NO" noProof="1"/>
              <a:t>20 års erfaring innen feltet Barn og Ungdom</a:t>
            </a:r>
          </a:p>
          <a:p>
            <a:endParaRPr lang="nb-NO" noProof="1"/>
          </a:p>
          <a:p>
            <a:pPr marL="0" indent="0">
              <a:buNone/>
            </a:pPr>
            <a:endParaRPr lang="nb-NO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 1"/>
          <p:cNvSpPr>
            <a:spLocks noGrp="1"/>
          </p:cNvSpPr>
          <p:nvPr>
            <p:ph type="title"/>
          </p:nvPr>
        </p:nvSpPr>
        <p:spPr>
          <a:xfrm>
            <a:off x="397565" y="452718"/>
            <a:ext cx="9653269" cy="1084534"/>
          </a:xfrm>
        </p:spPr>
        <p:txBody>
          <a:bodyPr/>
          <a:lstStyle/>
          <a:p>
            <a:r>
              <a:rPr lang="nb-NO" sz="3200" noProof="1" smtClean="0"/>
              <a:t>Å ekskludere private er en faglig katastrofe. </a:t>
            </a:r>
            <a:endParaRPr lang="nb-NO" sz="3200" noProof="1"/>
          </a:p>
        </p:txBody>
      </p:sp>
      <p:sp>
        <p:nvSpPr>
          <p:cNvPr id="3" name="Rektangel  2"/>
          <p:cNvSpPr>
            <a:spLocks noGrp="1"/>
          </p:cNvSpPr>
          <p:nvPr>
            <p:ph idx="1"/>
          </p:nvPr>
        </p:nvSpPr>
        <p:spPr>
          <a:xfrm>
            <a:off x="397566" y="1267098"/>
            <a:ext cx="11264782" cy="49813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noProof="1"/>
          </a:p>
          <a:p>
            <a:r>
              <a:rPr lang="nb-NO" noProof="1"/>
              <a:t>1. Dagens </a:t>
            </a:r>
            <a:r>
              <a:rPr lang="nb-NO" noProof="1" smtClean="0"/>
              <a:t>barnevern har 3 aktører: </a:t>
            </a:r>
            <a:r>
              <a:rPr lang="nb-NO" noProof="1"/>
              <a:t>Staten / Ideelle/ Andre private </a:t>
            </a:r>
            <a:r>
              <a:rPr lang="nb-NO" noProof="1" smtClean="0"/>
              <a:t>aktører</a:t>
            </a:r>
          </a:p>
          <a:p>
            <a:r>
              <a:rPr lang="nb-NO" noProof="1" smtClean="0"/>
              <a:t>2. Hver av de 3 aktørene har sine spiss kompetanser</a:t>
            </a:r>
          </a:p>
          <a:p>
            <a:r>
              <a:rPr lang="nb-NO" noProof="1" smtClean="0"/>
              <a:t>3. Ved å ekskludere de private vil man:</a:t>
            </a:r>
          </a:p>
          <a:p>
            <a:pPr marL="457200" indent="-457200">
              <a:buAutoNum type="alphaUcParenR"/>
            </a:pPr>
            <a:r>
              <a:rPr lang="nb-NO" noProof="1" smtClean="0"/>
              <a:t>Mangle tiltak for å gi komplett dekning av behovet</a:t>
            </a:r>
          </a:p>
          <a:p>
            <a:pPr marL="457200" indent="-457200">
              <a:buAutoNum type="alphaUcParenR"/>
            </a:pPr>
            <a:r>
              <a:rPr lang="nb-NO" noProof="1" smtClean="0"/>
              <a:t>Miste aktører med en sentral rolle på innovative tiltak</a:t>
            </a:r>
          </a:p>
          <a:p>
            <a:pPr marL="457200" indent="-457200">
              <a:buAutoNum type="alphaUcParenR"/>
            </a:pPr>
            <a:r>
              <a:rPr lang="nb-NO" noProof="1" smtClean="0"/>
              <a:t>Miste sentrale ledd i tiltaksskjeden</a:t>
            </a:r>
          </a:p>
          <a:p>
            <a:pPr marL="457200" indent="-457200">
              <a:buAutoNum type="alphaUcParenR"/>
            </a:pPr>
            <a:r>
              <a:rPr lang="nb-NO" noProof="1" smtClean="0"/>
              <a:t>Miste faglige behandlingsbehov for enkelte målgrupper</a:t>
            </a:r>
          </a:p>
          <a:p>
            <a:pPr marL="457200" indent="-457200">
              <a:buAutoNum type="alphaUcParenR"/>
            </a:pPr>
            <a:r>
              <a:rPr lang="nb-NO" noProof="1" smtClean="0"/>
              <a:t>Tap av personell med spisskunnskap</a:t>
            </a:r>
          </a:p>
          <a:p>
            <a:pPr marL="457200" indent="-457200">
              <a:buAutoNum type="alphaUcParenR"/>
            </a:pPr>
            <a:r>
              <a:rPr lang="nb-NO" noProof="1" smtClean="0"/>
              <a:t>Redusere konkurransen iht. faglig utvikling</a:t>
            </a:r>
          </a:p>
          <a:p>
            <a:pPr marL="457200" indent="-457200">
              <a:buAutoNum type="alphaUcParenR"/>
            </a:pPr>
            <a:r>
              <a:rPr lang="nb-NO" noProof="1" smtClean="0"/>
              <a:t>Begrense lovens ønske om et tilbud til </a:t>
            </a:r>
            <a:r>
              <a:rPr lang="nb-NO" b="1" noProof="1" smtClean="0"/>
              <a:t>Barnets Beste</a:t>
            </a:r>
            <a:r>
              <a:rPr lang="nb-NO" noProof="1" smtClean="0"/>
              <a:t>. </a:t>
            </a:r>
          </a:p>
          <a:p>
            <a:pPr marL="457200" indent="-457200">
              <a:buAutoNum type="alphaUcParenR"/>
            </a:pPr>
            <a:endParaRPr lang="nb-NO" noProof="1"/>
          </a:p>
          <a:p>
            <a:pPr marL="0" indent="0">
              <a:buNone/>
            </a:pPr>
            <a:endParaRPr lang="nb-NO" noProof="1" smtClean="0"/>
          </a:p>
          <a:p>
            <a:pPr marL="457200" indent="-457200">
              <a:buAutoNum type="alphaUcParenR"/>
            </a:pPr>
            <a:endParaRPr lang="nb-NO" noProof="1" smtClean="0"/>
          </a:p>
          <a:p>
            <a:pPr marL="457200" indent="-457200">
              <a:buAutoNum type="alphaUcParenR"/>
            </a:pPr>
            <a:endParaRPr lang="nb-NO" noProof="1" smtClean="0"/>
          </a:p>
          <a:p>
            <a:pPr marL="0" indent="0">
              <a:buNone/>
            </a:pPr>
            <a:endParaRPr lang="nb-NO" noProof="1"/>
          </a:p>
          <a:p>
            <a:pPr marL="0" indent="0">
              <a:buNone/>
            </a:pPr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9643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 1"/>
          <p:cNvSpPr>
            <a:spLocks noGrp="1"/>
          </p:cNvSpPr>
          <p:nvPr>
            <p:ph type="title"/>
          </p:nvPr>
        </p:nvSpPr>
        <p:spPr>
          <a:xfrm>
            <a:off x="397565" y="452718"/>
            <a:ext cx="9653269" cy="1084534"/>
          </a:xfrm>
        </p:spPr>
        <p:txBody>
          <a:bodyPr/>
          <a:lstStyle/>
          <a:p>
            <a:r>
              <a:rPr lang="nb-NO" sz="3200" noProof="1" smtClean="0"/>
              <a:t>Å ekskludere private er en faglig katastrofe. </a:t>
            </a:r>
            <a:endParaRPr lang="nb-NO" sz="3200" noProof="1"/>
          </a:p>
        </p:txBody>
      </p:sp>
      <p:sp>
        <p:nvSpPr>
          <p:cNvPr id="3" name="Rektangel  2"/>
          <p:cNvSpPr>
            <a:spLocks noGrp="1"/>
          </p:cNvSpPr>
          <p:nvPr>
            <p:ph idx="1"/>
          </p:nvPr>
        </p:nvSpPr>
        <p:spPr>
          <a:xfrm>
            <a:off x="397566" y="1267098"/>
            <a:ext cx="11264782" cy="49813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noProof="1"/>
          </a:p>
          <a:p>
            <a:r>
              <a:rPr lang="nb-NO" noProof="1"/>
              <a:t>4</a:t>
            </a:r>
            <a:r>
              <a:rPr lang="nb-NO" noProof="1" smtClean="0"/>
              <a:t>. Effekter i tillegg til fag:</a:t>
            </a:r>
          </a:p>
          <a:p>
            <a:pPr marL="457200" indent="-457200">
              <a:buAutoNum type="alphaUcParenR"/>
            </a:pPr>
            <a:r>
              <a:rPr lang="nb-NO" noProof="1" smtClean="0"/>
              <a:t>Økte kostnader for staten </a:t>
            </a:r>
          </a:p>
          <a:p>
            <a:pPr marL="457200" indent="-457200">
              <a:buAutoNum type="alphaUcParenR"/>
            </a:pPr>
            <a:r>
              <a:rPr lang="nb-NO" noProof="1" smtClean="0"/>
              <a:t>Manglende fleksibilitet ved endringer i behov</a:t>
            </a:r>
          </a:p>
          <a:p>
            <a:pPr marL="457200" indent="-457200">
              <a:buAutoNum type="alphaUcParenR"/>
            </a:pPr>
            <a:r>
              <a:rPr lang="nb-NO" noProof="1" smtClean="0"/>
              <a:t>Manglende valgmuligheter for ansatte i vår sektor</a:t>
            </a:r>
          </a:p>
          <a:p>
            <a:pPr marL="457200" indent="-457200">
              <a:buAutoNum type="alphaUcParenR"/>
            </a:pPr>
            <a:r>
              <a:rPr lang="nb-NO" noProof="1" smtClean="0"/>
              <a:t>Tap av turnusmuligheter for ansatte </a:t>
            </a:r>
          </a:p>
          <a:p>
            <a:pPr marL="457200" indent="-457200">
              <a:buAutoNum type="alphaUcParenR"/>
            </a:pPr>
            <a:r>
              <a:rPr lang="nb-NO" noProof="1" smtClean="0"/>
              <a:t>Få behandling der 3 delt turnus er primær modellen</a:t>
            </a:r>
          </a:p>
          <a:p>
            <a:pPr marL="457200" indent="-457200">
              <a:buAutoNum type="alphaUcParenR"/>
            </a:pPr>
            <a:endParaRPr lang="nb-NO" noProof="1" smtClean="0"/>
          </a:p>
          <a:p>
            <a:pPr marL="0" indent="0">
              <a:buNone/>
            </a:pPr>
            <a:endParaRPr lang="nb-NO" noProof="1" smtClean="0"/>
          </a:p>
          <a:p>
            <a:pPr marL="0" indent="0">
              <a:buNone/>
            </a:pPr>
            <a:endParaRPr lang="nb-NO" noProof="1" smtClean="0"/>
          </a:p>
          <a:p>
            <a:pPr marL="457200" indent="-457200">
              <a:buAutoNum type="alphaUcParenR"/>
            </a:pPr>
            <a:endParaRPr lang="nb-NO" noProof="1" smtClean="0"/>
          </a:p>
          <a:p>
            <a:pPr marL="457200" indent="-457200">
              <a:buAutoNum type="alphaUcParenR"/>
            </a:pPr>
            <a:endParaRPr lang="nb-NO" noProof="1" smtClean="0"/>
          </a:p>
          <a:p>
            <a:pPr marL="0" indent="0">
              <a:buNone/>
            </a:pPr>
            <a:endParaRPr lang="nb-NO" noProof="1"/>
          </a:p>
          <a:p>
            <a:pPr marL="0" indent="0">
              <a:buNone/>
            </a:pPr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5603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 1"/>
          <p:cNvSpPr>
            <a:spLocks noGrp="1"/>
          </p:cNvSpPr>
          <p:nvPr>
            <p:ph type="title"/>
          </p:nvPr>
        </p:nvSpPr>
        <p:spPr>
          <a:xfrm>
            <a:off x="397565" y="452718"/>
            <a:ext cx="9653269" cy="1084534"/>
          </a:xfrm>
        </p:spPr>
        <p:txBody>
          <a:bodyPr/>
          <a:lstStyle/>
          <a:p>
            <a:r>
              <a:rPr lang="nb-NO" sz="3200" noProof="1"/>
              <a:t>Til Barnets beste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5" y="1300121"/>
            <a:ext cx="6583680" cy="4408170"/>
          </a:xfrm>
          <a:prstGeom prst="rect">
            <a:avLst/>
          </a:prstGeom>
        </p:spPr>
      </p:pic>
      <p:sp>
        <p:nvSpPr>
          <p:cNvPr id="5" name="Rektangel  2"/>
          <p:cNvSpPr>
            <a:spLocks noGrp="1"/>
          </p:cNvSpPr>
          <p:nvPr>
            <p:ph idx="1"/>
          </p:nvPr>
        </p:nvSpPr>
        <p:spPr>
          <a:xfrm>
            <a:off x="7258050" y="1300120"/>
            <a:ext cx="4224416" cy="51156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noProof="1" smtClean="0"/>
              <a:t>Påvikes av å ekskludere private</a:t>
            </a:r>
          </a:p>
          <a:p>
            <a:pPr marL="0" indent="0">
              <a:buNone/>
            </a:pPr>
            <a:r>
              <a:rPr lang="nb-NO" b="1" noProof="1" smtClean="0"/>
              <a:t>Ikke opptatt av organisasjonsform</a:t>
            </a:r>
          </a:p>
          <a:p>
            <a:pPr marL="0" indent="0">
              <a:buNone/>
            </a:pPr>
            <a:endParaRPr lang="nb-NO" b="1" noProof="1" smtClean="0"/>
          </a:p>
          <a:p>
            <a:r>
              <a:rPr lang="nb-NO" b="1" noProof="1" smtClean="0"/>
              <a:t>«</a:t>
            </a:r>
            <a:r>
              <a:rPr lang="nb-NO" b="1" noProof="1"/>
              <a:t>Lise» (enkelt personer)</a:t>
            </a:r>
          </a:p>
          <a:p>
            <a:r>
              <a:rPr lang="nb-NO" b="1" noProof="1"/>
              <a:t>Noen som likte meg</a:t>
            </a:r>
          </a:p>
          <a:p>
            <a:r>
              <a:rPr lang="nb-NO" b="1" noProof="1"/>
              <a:t>Noen som hørte på meg</a:t>
            </a:r>
          </a:p>
          <a:p>
            <a:r>
              <a:rPr lang="nb-NO" b="1" noProof="1"/>
              <a:t>At dere holdt ut</a:t>
            </a:r>
          </a:p>
          <a:p>
            <a:r>
              <a:rPr lang="nb-NO" b="1" noProof="1"/>
              <a:t>Noen som trodde på meg</a:t>
            </a:r>
          </a:p>
          <a:p>
            <a:r>
              <a:rPr lang="nb-NO" b="1" noProof="1"/>
              <a:t>Noen som ga meg en sjanse</a:t>
            </a:r>
          </a:p>
          <a:p>
            <a:r>
              <a:rPr lang="nb-NO" b="1" noProof="1"/>
              <a:t>Turen til Dyreparken</a:t>
            </a:r>
          </a:p>
          <a:p>
            <a:r>
              <a:rPr lang="nb-NO" b="1" noProof="1"/>
              <a:t>Da jeg fikk mopedlappen</a:t>
            </a:r>
          </a:p>
          <a:p>
            <a:r>
              <a:rPr lang="nb-NO" b="1" noProof="1"/>
              <a:t>At du lærte meg å fiske</a:t>
            </a:r>
          </a:p>
          <a:p>
            <a:r>
              <a:rPr lang="nb-NO" b="1" noProof="1"/>
              <a:t>Bilturen til Tromsø</a:t>
            </a:r>
          </a:p>
          <a:p>
            <a:r>
              <a:rPr lang="nb-NO" b="1" noProof="1"/>
              <a:t>Da jeg fikk hilse på familien din</a:t>
            </a:r>
          </a:p>
          <a:p>
            <a:pPr marL="0" indent="0">
              <a:buNone/>
            </a:pPr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8608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Plan_IonGreen_16X9_TP103417220" id="{D6684A52-5D5F-40FB-B352-C9276A6466C5}" vid="{DF979349-0097-43B2-AF00-E3A7D27D33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Presentasjon, forretningsplan (blågrønn utforming, widescreen)</Template>
  <TotalTime>212</TotalTime>
  <Words>245</Words>
  <Application>Microsoft Office PowerPoint</Application>
  <PresentationFormat>Widescreen</PresentationFormat>
  <Paragraphs>55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Calibri</vt:lpstr>
      <vt:lpstr>Century Gothic</vt:lpstr>
      <vt:lpstr>Wingdings 3</vt:lpstr>
      <vt:lpstr>Ion</vt:lpstr>
      <vt:lpstr>Helse og velferd, barnevern. «Å ekskludere private er en faglig katastrofe.»</vt:lpstr>
      <vt:lpstr>Presentasjon</vt:lpstr>
      <vt:lpstr>Å ekskludere private er en faglig katastrofe. </vt:lpstr>
      <vt:lpstr>Å ekskludere private er en faglig katastrofe. </vt:lpstr>
      <vt:lpstr>Til Barnets beste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Firmanavn</dc:title>
  <dc:creator>Morten Nybakk</dc:creator>
  <cp:keywords/>
  <cp:lastModifiedBy>Gry Tollefsen</cp:lastModifiedBy>
  <cp:revision>43</cp:revision>
  <cp:lastPrinted>2017-03-21T12:01:32Z</cp:lastPrinted>
  <dcterms:created xsi:type="dcterms:W3CDTF">2017-03-20T21:03:42Z</dcterms:created>
  <dcterms:modified xsi:type="dcterms:W3CDTF">2017-05-16T05:20:05Z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